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3"/>
  </p:notesMasterIdLst>
  <p:sldIdLst>
    <p:sldId id="256" r:id="rId2"/>
    <p:sldId id="310" r:id="rId3"/>
    <p:sldId id="303" r:id="rId4"/>
    <p:sldId id="295" r:id="rId5"/>
    <p:sldId id="305" r:id="rId6"/>
    <p:sldId id="318" r:id="rId7"/>
    <p:sldId id="299" r:id="rId8"/>
    <p:sldId id="263" r:id="rId9"/>
    <p:sldId id="307" r:id="rId10"/>
    <p:sldId id="265" r:id="rId11"/>
    <p:sldId id="271" r:id="rId12"/>
    <p:sldId id="274" r:id="rId13"/>
    <p:sldId id="314" r:id="rId14"/>
    <p:sldId id="280" r:id="rId15"/>
    <p:sldId id="293" r:id="rId16"/>
    <p:sldId id="322" r:id="rId17"/>
    <p:sldId id="292" r:id="rId18"/>
    <p:sldId id="294" r:id="rId19"/>
    <p:sldId id="258" r:id="rId20"/>
    <p:sldId id="325" r:id="rId21"/>
    <p:sldId id="32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  <a:srgbClr val="FF66FF"/>
    <a:srgbClr val="FF33CC"/>
    <a:srgbClr val="FFFF66"/>
    <a:srgbClr val="FFFF00"/>
    <a:srgbClr val="CC0099"/>
    <a:srgbClr val="FF9933"/>
    <a:srgbClr val="CC66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339" autoAdjust="0"/>
  </p:normalViewPr>
  <p:slideViewPr>
    <p:cSldViewPr>
      <p:cViewPr varScale="1">
        <p:scale>
          <a:sx n="61" d="100"/>
          <a:sy n="61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Učestalost u populaciji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menoragija 25%</c:v>
                </c:pt>
                <c:pt idx="1">
                  <c:v>dismenoreja 38%</c:v>
                </c:pt>
                <c:pt idx="2">
                  <c:v>PMS 35%</c:v>
                </c:pt>
                <c:pt idx="3">
                  <c:v>depresivnost 50%</c:v>
                </c:pt>
                <c:pt idx="4">
                  <c:v>endometrioza 15%</c:v>
                </c:pt>
                <c:pt idx="5">
                  <c:v>miom 30%</c:v>
                </c:pt>
                <c:pt idx="6">
                  <c:v>mastodinija 62%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0.25</c:v>
                </c:pt>
                <c:pt idx="1">
                  <c:v>0.38000000000000111</c:v>
                </c:pt>
                <c:pt idx="2">
                  <c:v>0.35000000000000031</c:v>
                </c:pt>
                <c:pt idx="3">
                  <c:v>0.5</c:v>
                </c:pt>
                <c:pt idx="4">
                  <c:v>0.15000000000000024</c:v>
                </c:pt>
                <c:pt idx="5">
                  <c:v>0.30000000000000032</c:v>
                </c:pt>
                <c:pt idx="6">
                  <c:v>0.62000000000000199</c:v>
                </c:pt>
              </c:numCache>
            </c:numRef>
          </c:val>
        </c:ser>
        <c:gapWidth val="100"/>
        <c:overlap val="100"/>
        <c:axId val="36469760"/>
        <c:axId val="36479744"/>
      </c:barChart>
      <c:catAx>
        <c:axId val="36469760"/>
        <c:scaling>
          <c:orientation val="minMax"/>
        </c:scaling>
        <c:axPos val="l"/>
        <c:tickLblPos val="nextTo"/>
        <c:crossAx val="36479744"/>
        <c:crosses val="autoZero"/>
        <c:auto val="1"/>
        <c:lblAlgn val="ctr"/>
        <c:lblOffset val="100"/>
      </c:catAx>
      <c:valAx>
        <c:axId val="36479744"/>
        <c:scaling>
          <c:orientation val="minMax"/>
        </c:scaling>
        <c:axPos val="b"/>
        <c:majorGridlines/>
        <c:numFmt formatCode="0%" sourceLinked="1"/>
        <c:tickLblPos val="nextTo"/>
        <c:crossAx val="36469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BE28C-834F-423B-9D49-635AE96BE53B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95409-E72D-4FAF-A96D-BFD94E1FBBC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Dobar dan… </a:t>
            </a:r>
            <a:r>
              <a:rPr lang="hr-HR" dirty="0" err="1" smtClean="0"/>
              <a:t>postovane</a:t>
            </a:r>
            <a:r>
              <a:rPr lang="hr-HR" baseline="0" dirty="0" smtClean="0"/>
              <a:t> kolegice i kolege </a:t>
            </a:r>
            <a:r>
              <a:rPr lang="hr-HR" dirty="0" smtClean="0"/>
              <a:t>o</a:t>
            </a:r>
            <a:r>
              <a:rPr lang="hr-HR" baseline="0" dirty="0" smtClean="0"/>
              <a:t> HK već svi dosta znamo, no ja </a:t>
            </a:r>
            <a:r>
              <a:rPr lang="hr-HR" baseline="0" dirty="0" err="1" smtClean="0"/>
              <a:t>cu</a:t>
            </a:r>
            <a:r>
              <a:rPr lang="hr-HR" baseline="0" dirty="0" smtClean="0"/>
              <a:t> se kratko osvrnuti na primjenu HK u </a:t>
            </a:r>
            <a:r>
              <a:rPr lang="hr-HR" baseline="0" dirty="0" err="1" smtClean="0"/>
              <a:t>specificnim</a:t>
            </a:r>
            <a:r>
              <a:rPr lang="hr-HR" baseline="0" dirty="0" smtClean="0"/>
              <a:t> stanjima , dakle u debelih žena, žena sa endometriozom i žena sa miomima.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Debljina, zbog</a:t>
            </a:r>
            <a:r>
              <a:rPr lang="hr-HR" baseline="0" dirty="0" smtClean="0"/>
              <a:t> </a:t>
            </a:r>
            <a:r>
              <a:rPr lang="hr-HR" dirty="0" smtClean="0"/>
              <a:t>niza</a:t>
            </a:r>
            <a:r>
              <a:rPr lang="hr-HR" baseline="0" dirty="0" smtClean="0"/>
              <a:t> metaboličkih promjena može utjecati na učinkovitost HK … 3 su najvažnije promjene u metabolizmu HK u debelih žena…</a:t>
            </a:r>
          </a:p>
          <a:p>
            <a:r>
              <a:rPr lang="hr-HR" baseline="0" dirty="0" smtClean="0"/>
              <a:t>1. povećava se </a:t>
            </a:r>
            <a:r>
              <a:rPr lang="hr-HR" baseline="0" dirty="0" err="1" smtClean="0"/>
              <a:t>klirens</a:t>
            </a:r>
            <a:r>
              <a:rPr lang="hr-HR" baseline="0" dirty="0" smtClean="0"/>
              <a:t> steroidnih lijekova, smanjena serumska vrijednost lijekova te posljedično tome i manja učinkovitost HK. </a:t>
            </a:r>
          </a:p>
          <a:p>
            <a:r>
              <a:rPr lang="hr-HR" baseline="0" dirty="0" smtClean="0"/>
              <a:t>2. Povećava se volumen krvi što dovodi do </a:t>
            </a:r>
            <a:r>
              <a:rPr lang="hr-HR" baseline="0" dirty="0" err="1" smtClean="0"/>
              <a:t>dilucije</a:t>
            </a:r>
            <a:r>
              <a:rPr lang="hr-HR" baseline="0" dirty="0" smtClean="0"/>
              <a:t> steroida</a:t>
            </a:r>
          </a:p>
          <a:p>
            <a:r>
              <a:rPr lang="hr-HR" baseline="0" dirty="0" smtClean="0"/>
              <a:t>3. Masne stanice apsorbiraju steroide što dovodi do snižene koncentracije cirkulirajućih steroida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Zbog svega prethodno navedenog smatra se da je </a:t>
            </a:r>
            <a:r>
              <a:rPr lang="hr-HR" dirty="0" err="1" smtClean="0"/>
              <a:t>intrauterini</a:t>
            </a:r>
            <a:r>
              <a:rPr lang="hr-HR" baseline="0" dirty="0" smtClean="0"/>
              <a:t> uložak najbolji izbor HK u debelih žena. (</a:t>
            </a:r>
            <a:r>
              <a:rPr lang="hr-HR" dirty="0" smtClean="0"/>
              <a:t>Mnogo je dokaza da je </a:t>
            </a:r>
            <a:r>
              <a:rPr lang="hr-HR" dirty="0" smtClean="0">
                <a:solidFill>
                  <a:srgbClr val="FF0000"/>
                </a:solidFill>
              </a:rPr>
              <a:t>IUD</a:t>
            </a:r>
            <a:r>
              <a:rPr lang="hr-HR" dirty="0" smtClean="0"/>
              <a:t> (</a:t>
            </a:r>
            <a:r>
              <a:rPr lang="hr-HR" dirty="0" err="1" smtClean="0"/>
              <a:t>intrauterina</a:t>
            </a:r>
            <a:r>
              <a:rPr lang="hr-HR" dirty="0" smtClean="0"/>
              <a:t> kontracepcija) </a:t>
            </a:r>
            <a:r>
              <a:rPr lang="hr-HR" dirty="0" smtClean="0">
                <a:solidFill>
                  <a:srgbClr val="FF0000"/>
                </a:solidFill>
              </a:rPr>
              <a:t>NAJBOLJI </a:t>
            </a:r>
            <a:r>
              <a:rPr lang="hr-HR" dirty="0" smtClean="0"/>
              <a:t>izbor kontracepcije </a:t>
            </a:r>
            <a:r>
              <a:rPr lang="hr-HR" dirty="0" smtClean="0">
                <a:solidFill>
                  <a:srgbClr val="FF0000"/>
                </a:solidFill>
              </a:rPr>
              <a:t>u pretilih žena</a:t>
            </a:r>
            <a:r>
              <a:rPr lang="hr-HR" dirty="0" smtClean="0"/>
              <a:t>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Od </a:t>
            </a:r>
            <a:r>
              <a:rPr lang="hr-HR" dirty="0" err="1" smtClean="0"/>
              <a:t>Gestagena</a:t>
            </a:r>
            <a:r>
              <a:rPr lang="hr-HR" baseline="0" dirty="0" smtClean="0"/>
              <a:t> se može primijeniti </a:t>
            </a:r>
            <a:r>
              <a:rPr lang="hr-HR" baseline="0" dirty="0" err="1" smtClean="0"/>
              <a:t>kontraceptiv</a:t>
            </a:r>
            <a:r>
              <a:rPr lang="hr-HR" baseline="0" dirty="0" smtClean="0"/>
              <a:t> s </a:t>
            </a:r>
            <a:r>
              <a:rPr lang="hr-HR" baseline="0" dirty="0" err="1" smtClean="0"/>
              <a:t>gestodenom</a:t>
            </a:r>
            <a:r>
              <a:rPr lang="hr-HR" baseline="0" dirty="0" smtClean="0"/>
              <a:t> </a:t>
            </a:r>
            <a:r>
              <a:rPr lang="hr-HR" dirty="0" smtClean="0"/>
              <a:t>(nema E &lt;rizik DVT), ali</a:t>
            </a:r>
            <a:r>
              <a:rPr lang="hr-HR" baseline="0" dirty="0" smtClean="0"/>
              <a:t> su</a:t>
            </a:r>
            <a:r>
              <a:rPr lang="hr-HR" dirty="0" smtClean="0"/>
              <a:t> česte nuspojave probojna krvarenja.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Od KOK- </a:t>
            </a:r>
            <a:r>
              <a:rPr lang="hr-HR" dirty="0" err="1" smtClean="0"/>
              <a:t>drospirenon</a:t>
            </a:r>
            <a:r>
              <a:rPr lang="hr-HR" dirty="0" smtClean="0"/>
              <a:t>-</a:t>
            </a:r>
            <a:r>
              <a:rPr lang="hr-HR" baseline="0" dirty="0" smtClean="0"/>
              <a:t> </a:t>
            </a:r>
            <a:r>
              <a:rPr lang="hr-HR" dirty="0" err="1" smtClean="0"/>
              <a:t>Yasmin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  <a:r>
              <a:rPr lang="hr-HR" baseline="0" dirty="0" err="1" smtClean="0"/>
              <a:t>Yaz</a:t>
            </a:r>
            <a:r>
              <a:rPr lang="hr-HR" baseline="0" dirty="0" smtClean="0"/>
              <a:t>- zbog </a:t>
            </a:r>
            <a:r>
              <a:rPr lang="hr-HR" baseline="0" dirty="0" err="1" smtClean="0"/>
              <a:t>antimineralokortikoidnog</a:t>
            </a:r>
            <a:r>
              <a:rPr lang="hr-HR" baseline="0" dirty="0" smtClean="0"/>
              <a:t> djelovanja- smanjene retencije vode i natrija…</a:t>
            </a:r>
            <a:endParaRPr lang="hr-H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 smtClean="0"/>
              <a:t>Naljepak</a:t>
            </a:r>
            <a:r>
              <a:rPr lang="hr-HR" dirty="0" smtClean="0"/>
              <a:t>-EVRA-</a:t>
            </a:r>
            <a:r>
              <a:rPr lang="hr-HR" baseline="0" dirty="0" smtClean="0"/>
              <a:t> </a:t>
            </a:r>
            <a:r>
              <a:rPr lang="hr-HR" dirty="0" smtClean="0"/>
              <a:t>manje učinkovit u žena TT&gt;90kg- međutim ipak se smatra da je sveukupna učinkovitost kontracepcije u pretilih žena visoka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dirty="0" smtClean="0"/>
              <a:t>Vaginalni</a:t>
            </a:r>
            <a:r>
              <a:rPr lang="hr-HR" sz="1400" baseline="0" dirty="0" smtClean="0"/>
              <a:t> prsten </a:t>
            </a:r>
            <a:r>
              <a:rPr lang="hr-HR" sz="1400" baseline="0" dirty="0" err="1" smtClean="0"/>
              <a:t>NuvaRing</a:t>
            </a:r>
            <a:r>
              <a:rPr lang="hr-HR" sz="1400" baseline="0" dirty="0" smtClean="0"/>
              <a:t>- dokazano je da je </a:t>
            </a:r>
            <a:r>
              <a:rPr lang="hr-HR" sz="1400" dirty="0" smtClean="0"/>
              <a:t>i</a:t>
            </a:r>
            <a:r>
              <a:rPr lang="hr-HR" dirty="0" smtClean="0"/>
              <a:t>sta razina hormona narednih 35 dana nakon </a:t>
            </a:r>
            <a:r>
              <a:rPr lang="hr-HR" dirty="0" err="1" smtClean="0"/>
              <a:t>insercije</a:t>
            </a:r>
            <a:r>
              <a:rPr lang="hr-HR" dirty="0" smtClean="0"/>
              <a:t> prstena u obje skupine žena ( i pretile i normalne </a:t>
            </a:r>
            <a:r>
              <a:rPr lang="hr-HR" dirty="0" err="1" smtClean="0"/>
              <a:t>tj.težine</a:t>
            </a:r>
            <a:r>
              <a:rPr lang="hr-HR" dirty="0" smtClean="0"/>
              <a:t>) 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Trebalo bi i naglasiti</a:t>
            </a:r>
            <a:r>
              <a:rPr lang="hr-HR" baseline="0" dirty="0" smtClean="0"/>
              <a:t> da HK nije sredstvo za mršavljenje.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 endometriozu svi znamo da je kronična</a:t>
            </a:r>
            <a:r>
              <a:rPr lang="hr-HR" baseline="0" dirty="0" smtClean="0"/>
              <a:t> upalna bolest koja vrlo često recidivira te zahtjeva dugoročno liječenje. </a:t>
            </a:r>
            <a:r>
              <a:rPr lang="hr-HR" baseline="0" dirty="0" err="1" smtClean="0"/>
              <a:t>Prevalencija</a:t>
            </a:r>
            <a:r>
              <a:rPr lang="hr-HR" baseline="0" dirty="0" smtClean="0"/>
              <a:t> je 10-15%.</a:t>
            </a:r>
          </a:p>
          <a:p>
            <a:r>
              <a:rPr lang="hr-HR" baseline="0" dirty="0" smtClean="0"/>
              <a:t>Cilj terapije ublažiti simptome i daljnje širenje bolesti te svakako individualizirati pristup </a:t>
            </a:r>
            <a:r>
              <a:rPr lang="hr-HR" baseline="0" dirty="0" err="1" smtClean="0"/>
              <a:t>uzimajuči</a:t>
            </a:r>
            <a:r>
              <a:rPr lang="hr-HR" baseline="0" dirty="0" smtClean="0"/>
              <a:t> u obzir </a:t>
            </a:r>
            <a:r>
              <a:rPr lang="hr-HR" dirty="0" smtClean="0"/>
              <a:t>težinu simptoma , lokalizaciju i proširenost bolesti, želju za potomstvom, dob bolesnice, nuspojave lijekova, komplikacije operativnog zahvata i cijenu liječenja.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Kao sto sam već naglasila endometrioza je bolest koja napreduje, od pojave prvih simptoma pa do postavljanja dijagnoze </a:t>
            </a:r>
            <a:r>
              <a:rPr lang="hr-HR" dirty="0" err="1" smtClean="0"/>
              <a:t>prodje</a:t>
            </a:r>
            <a:r>
              <a:rPr lang="hr-HR" dirty="0" smtClean="0"/>
              <a:t> u prosjeku oko 7 godina. Jedan od vodećih simptoma</a:t>
            </a:r>
            <a:r>
              <a:rPr lang="hr-HR" baseline="0" dirty="0" smtClean="0"/>
              <a:t> jest bol u zdjelici, </a:t>
            </a:r>
            <a:r>
              <a:rPr lang="hr-HR" baseline="0" dirty="0" err="1" smtClean="0"/>
              <a:t>dismenoreja</a:t>
            </a:r>
            <a:r>
              <a:rPr lang="hr-HR" baseline="0" dirty="0" smtClean="0"/>
              <a:t>, iscrpljenost, dispareunija, </a:t>
            </a:r>
            <a:r>
              <a:rPr lang="hr-HR" baseline="0" dirty="0" err="1" smtClean="0"/>
              <a:t>menoragija</a:t>
            </a:r>
            <a:r>
              <a:rPr lang="hr-HR" baseline="0" dirty="0" smtClean="0"/>
              <a:t>, bolne ovulacije </a:t>
            </a:r>
            <a:r>
              <a:rPr lang="hr-HR" baseline="0" dirty="0" err="1" smtClean="0"/>
              <a:t>itd</a:t>
            </a:r>
            <a:r>
              <a:rPr lang="hr-HR" baseline="0" dirty="0" smtClean="0"/>
              <a:t>. ..Promijenjeni anatomski </a:t>
            </a:r>
            <a:r>
              <a:rPr lang="hr-HR" baseline="0" dirty="0" err="1" smtClean="0"/>
              <a:t>odnosti</a:t>
            </a:r>
            <a:r>
              <a:rPr lang="hr-HR" baseline="0" dirty="0" smtClean="0"/>
              <a:t> , priraslice, duboka zdjelična endometrioza mogu biti uzrokom neplodnosti.</a:t>
            </a:r>
          </a:p>
          <a:p>
            <a:r>
              <a:rPr lang="hr-HR" baseline="0" dirty="0" smtClean="0"/>
              <a:t>Zbog svih ovih simptoma značajno je narušena kvaliteta života žene.</a:t>
            </a:r>
          </a:p>
          <a:p>
            <a:r>
              <a:rPr lang="hr-HR" dirty="0" smtClean="0"/>
              <a:t>Neplodnost</a:t>
            </a:r>
            <a:r>
              <a:rPr lang="hr-HR" baseline="0" dirty="0" smtClean="0"/>
              <a:t> je uz bol jedna od značajnih simptoma endometrioze.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solidFill>
                  <a:srgbClr val="FF3399"/>
                </a:solidFill>
              </a:rPr>
              <a:t>Od mogućih oblika</a:t>
            </a:r>
            <a:r>
              <a:rPr lang="hr-HR" baseline="0" dirty="0" smtClean="0">
                <a:solidFill>
                  <a:srgbClr val="FF3399"/>
                </a:solidFill>
              </a:rPr>
              <a:t> terapije endometrioze znamo da je još uvijek primarno kirurško liječenje, a LPSC zlatni standard pri postavljanju dijagnoze.</a:t>
            </a:r>
          </a:p>
          <a:p>
            <a:pPr>
              <a:buNone/>
            </a:pPr>
            <a:r>
              <a:rPr lang="hr-HR" baseline="0" dirty="0" smtClean="0">
                <a:solidFill>
                  <a:srgbClr val="FF3399"/>
                </a:solidFill>
              </a:rPr>
              <a:t>Hormonskom kontracepcijom možemo utjecati na određene simptome. </a:t>
            </a:r>
          </a:p>
          <a:p>
            <a:pPr>
              <a:buNone/>
            </a:pPr>
            <a:r>
              <a:rPr lang="hr-HR" dirty="0" smtClean="0">
                <a:solidFill>
                  <a:srgbClr val="FF3399"/>
                </a:solidFill>
              </a:rPr>
              <a:t>Estrogensko-</a:t>
            </a:r>
            <a:r>
              <a:rPr lang="hr-HR" dirty="0" err="1" smtClean="0">
                <a:solidFill>
                  <a:srgbClr val="FF3399"/>
                </a:solidFill>
              </a:rPr>
              <a:t>gestagenska</a:t>
            </a:r>
            <a:r>
              <a:rPr lang="hr-HR" dirty="0" smtClean="0">
                <a:solidFill>
                  <a:srgbClr val="FF3399"/>
                </a:solidFill>
              </a:rPr>
              <a:t> oralna kontracepcija (KOK), posebno </a:t>
            </a:r>
            <a:r>
              <a:rPr lang="hr-HR" dirty="0" err="1" smtClean="0">
                <a:solidFill>
                  <a:srgbClr val="FF3399"/>
                </a:solidFill>
              </a:rPr>
              <a:t>niskodozirana</a:t>
            </a:r>
            <a:r>
              <a:rPr lang="hr-HR" dirty="0" smtClean="0">
                <a:solidFill>
                  <a:srgbClr val="FF3399"/>
                </a:solidFill>
              </a:rPr>
              <a:t>, s novim generacijama </a:t>
            </a:r>
            <a:r>
              <a:rPr lang="hr-HR" dirty="0" err="1" smtClean="0">
                <a:solidFill>
                  <a:srgbClr val="FF3399"/>
                </a:solidFill>
              </a:rPr>
              <a:t>gestagena</a:t>
            </a:r>
            <a:r>
              <a:rPr lang="hr-HR" dirty="0" smtClean="0">
                <a:solidFill>
                  <a:srgbClr val="FF3399"/>
                </a:solidFill>
              </a:rPr>
              <a:t>, te uz produženi režim davanja 6 mjeseci ili duže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3399"/>
                </a:solidFill>
              </a:rPr>
              <a:t>–</a:t>
            </a:r>
            <a:r>
              <a:rPr lang="hr-HR" baseline="0" dirty="0" smtClean="0">
                <a:solidFill>
                  <a:srgbClr val="FF3399"/>
                </a:solidFill>
              </a:rPr>
              <a:t> </a:t>
            </a:r>
            <a:r>
              <a:rPr lang="hr-HR" dirty="0" smtClean="0"/>
              <a:t>je prva linija liječenja </a:t>
            </a:r>
            <a:r>
              <a:rPr lang="hr-HR" dirty="0" smtClean="0">
                <a:solidFill>
                  <a:srgbClr val="FF3399"/>
                </a:solidFill>
              </a:rPr>
              <a:t>boli</a:t>
            </a:r>
            <a:r>
              <a:rPr lang="hr-HR" dirty="0" smtClean="0"/>
              <a:t> uz endometriozu (&lt; bol za 70%), isto tako ublažavaju</a:t>
            </a:r>
            <a:r>
              <a:rPr lang="hr-HR" baseline="0" dirty="0" smtClean="0"/>
              <a:t> se simptomi </a:t>
            </a:r>
            <a:r>
              <a:rPr lang="hr-HR" dirty="0" err="1" smtClean="0"/>
              <a:t>dismenoreje</a:t>
            </a:r>
            <a:r>
              <a:rPr lang="hr-HR" dirty="0" smtClean="0"/>
              <a:t>, dispareunije.</a:t>
            </a:r>
            <a:r>
              <a:rPr lang="hr-HR" baseline="0" dirty="0" smtClean="0"/>
              <a:t> </a:t>
            </a:r>
          </a:p>
          <a:p>
            <a:endParaRPr lang="hr-HR" dirty="0" smtClean="0"/>
          </a:p>
          <a:p>
            <a:r>
              <a:rPr lang="hr-HR" dirty="0" err="1" smtClean="0"/>
              <a:t>Niskodozirana</a:t>
            </a:r>
            <a:r>
              <a:rPr lang="hr-HR" dirty="0" smtClean="0"/>
              <a:t> KOK u RH-</a:t>
            </a:r>
            <a:r>
              <a:rPr lang="hr-HR" baseline="0" dirty="0" smtClean="0"/>
              <a:t>  </a:t>
            </a:r>
            <a:r>
              <a:rPr lang="hr-HR" dirty="0" smtClean="0"/>
              <a:t>15-30 µg </a:t>
            </a:r>
            <a:r>
              <a:rPr lang="hr-HR" dirty="0" err="1" smtClean="0"/>
              <a:t>etinil</a:t>
            </a:r>
            <a:r>
              <a:rPr lang="hr-HR" dirty="0" smtClean="0"/>
              <a:t> </a:t>
            </a:r>
            <a:r>
              <a:rPr lang="hr-HR" dirty="0" err="1" smtClean="0"/>
              <a:t>estradiola</a:t>
            </a:r>
            <a:r>
              <a:rPr lang="hr-HR" dirty="0" smtClean="0"/>
              <a:t> ili 2mg </a:t>
            </a:r>
            <a:r>
              <a:rPr lang="hr-HR" dirty="0" err="1" smtClean="0"/>
              <a:t>estradiol</a:t>
            </a:r>
            <a:r>
              <a:rPr lang="hr-HR" dirty="0" smtClean="0"/>
              <a:t> </a:t>
            </a:r>
            <a:r>
              <a:rPr lang="hr-HR" dirty="0" err="1" smtClean="0"/>
              <a:t>valerata</a:t>
            </a:r>
            <a:r>
              <a:rPr lang="hr-HR" dirty="0" smtClean="0"/>
              <a:t> uz dodatak </a:t>
            </a:r>
            <a:r>
              <a:rPr lang="hr-HR" dirty="0" err="1" smtClean="0"/>
              <a:t>gestagena</a:t>
            </a:r>
            <a:r>
              <a:rPr lang="hr-HR" dirty="0" smtClean="0"/>
              <a:t>- </a:t>
            </a:r>
          </a:p>
          <a:p>
            <a:r>
              <a:rPr lang="hr-HR" dirty="0" err="1" smtClean="0"/>
              <a:t>Dienogest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hr-HR" dirty="0" err="1" smtClean="0">
                <a:solidFill>
                  <a:srgbClr val="FFFF00"/>
                </a:solidFill>
              </a:rPr>
              <a:t>Qlaira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r>
              <a:rPr lang="hr-HR" baseline="0" dirty="0" smtClean="0">
                <a:solidFill>
                  <a:srgbClr val="FFFF00"/>
                </a:solidFill>
              </a:rPr>
              <a:t> ima </a:t>
            </a:r>
            <a:r>
              <a:rPr lang="hr-HR" dirty="0" smtClean="0"/>
              <a:t>najsnažniji učinak na </a:t>
            </a:r>
            <a:r>
              <a:rPr lang="hr-HR" dirty="0" err="1" smtClean="0"/>
              <a:t>endometrij</a:t>
            </a:r>
            <a:r>
              <a:rPr lang="hr-HR" dirty="0" smtClean="0"/>
              <a:t>, snažan </a:t>
            </a:r>
            <a:r>
              <a:rPr lang="hr-HR" dirty="0" err="1" smtClean="0"/>
              <a:t>antiandrogen</a:t>
            </a:r>
            <a:r>
              <a:rPr lang="hr-HR" dirty="0" smtClean="0"/>
              <a:t>- od svih </a:t>
            </a:r>
            <a:r>
              <a:rPr lang="hr-HR" dirty="0" err="1" smtClean="0"/>
              <a:t>gestagena</a:t>
            </a:r>
            <a:r>
              <a:rPr lang="hr-HR" dirty="0" smtClean="0"/>
              <a:t> najjače djelovanje na </a:t>
            </a:r>
            <a:r>
              <a:rPr lang="hr-HR" dirty="0" err="1" smtClean="0"/>
              <a:t>eutopični</a:t>
            </a:r>
            <a:r>
              <a:rPr lang="hr-HR" dirty="0" smtClean="0"/>
              <a:t> i </a:t>
            </a:r>
            <a:r>
              <a:rPr lang="hr-HR" dirty="0" err="1" smtClean="0"/>
              <a:t>ektopični</a:t>
            </a:r>
            <a:r>
              <a:rPr lang="hr-HR" dirty="0" smtClean="0"/>
              <a:t> </a:t>
            </a:r>
            <a:r>
              <a:rPr lang="hr-HR" dirty="0" err="1" smtClean="0"/>
              <a:t>endometrij</a:t>
            </a:r>
            <a:r>
              <a:rPr lang="hr-HR" dirty="0" smtClean="0"/>
              <a:t> 2-3 x viši </a:t>
            </a:r>
            <a:r>
              <a:rPr lang="hr-HR" dirty="0" err="1" smtClean="0"/>
              <a:t>uterotropni</a:t>
            </a:r>
            <a:r>
              <a:rPr lang="hr-HR" dirty="0" smtClean="0"/>
              <a:t> indeks, djeluje </a:t>
            </a:r>
            <a:r>
              <a:rPr lang="hr-HR" dirty="0" err="1" smtClean="0"/>
              <a:t>Antiproliferativno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  <a:r>
              <a:rPr lang="hr-HR" dirty="0" smtClean="0"/>
              <a:t>Protuupalno,</a:t>
            </a:r>
            <a:r>
              <a:rPr lang="hr-HR" baseline="0" dirty="0" smtClean="0"/>
              <a:t> </a:t>
            </a:r>
            <a:r>
              <a:rPr lang="hr-HR" dirty="0" err="1" smtClean="0"/>
              <a:t>Antiangiogenetski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  <a:r>
              <a:rPr lang="hr-HR" dirty="0" err="1" smtClean="0"/>
              <a:t>Decidualizacija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  <a:r>
              <a:rPr lang="hr-HR" dirty="0" smtClean="0"/>
              <a:t>Atrofija lezija, 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Nuspojave</a:t>
            </a:r>
            <a:r>
              <a:rPr lang="hr-HR" dirty="0" smtClean="0"/>
              <a:t>: prva</a:t>
            </a:r>
            <a:r>
              <a:rPr lang="hr-HR" baseline="0" dirty="0" smtClean="0"/>
              <a:t> </a:t>
            </a:r>
            <a:r>
              <a:rPr lang="hr-HR" dirty="0" smtClean="0"/>
              <a:t>3 mjeseca probojna i produžena krvarenja,</a:t>
            </a:r>
            <a:r>
              <a:rPr lang="hr-HR" baseline="0" dirty="0" smtClean="0"/>
              <a:t> </a:t>
            </a:r>
            <a:r>
              <a:rPr lang="hr-HR" dirty="0" smtClean="0"/>
              <a:t>25% </a:t>
            </a:r>
            <a:r>
              <a:rPr lang="hr-HR" dirty="0" err="1" smtClean="0"/>
              <a:t>amenoreja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  <a:r>
              <a:rPr lang="hr-HR" dirty="0" smtClean="0"/>
              <a:t>&gt;</a:t>
            </a:r>
            <a:r>
              <a:rPr lang="hr-HR" dirty="0" err="1" smtClean="0"/>
              <a:t>tj</a:t>
            </a:r>
            <a:r>
              <a:rPr lang="hr-HR" dirty="0" smtClean="0"/>
              <a:t>. težine,</a:t>
            </a:r>
            <a:r>
              <a:rPr lang="hr-HR" baseline="0" dirty="0" smtClean="0"/>
              <a:t> </a:t>
            </a:r>
            <a:r>
              <a:rPr lang="hr-HR" dirty="0" smtClean="0"/>
              <a:t>glavobolja</a:t>
            </a:r>
          </a:p>
          <a:p>
            <a:r>
              <a:rPr lang="hr-HR" dirty="0" err="1" smtClean="0"/>
              <a:t>Drospirenon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hr-HR" dirty="0" err="1" smtClean="0">
                <a:solidFill>
                  <a:srgbClr val="FFFF00"/>
                </a:solidFill>
              </a:rPr>
              <a:t>Yasmin</a:t>
            </a:r>
            <a:r>
              <a:rPr lang="hr-HR" dirty="0" smtClean="0">
                <a:solidFill>
                  <a:srgbClr val="FFFF00"/>
                </a:solidFill>
              </a:rPr>
              <a:t>, </a:t>
            </a:r>
            <a:r>
              <a:rPr lang="hr-HR" dirty="0" err="1" smtClean="0">
                <a:solidFill>
                  <a:srgbClr val="FFFF00"/>
                </a:solidFill>
              </a:rPr>
              <a:t>Yaz</a:t>
            </a:r>
            <a:r>
              <a:rPr lang="hr-HR" dirty="0" smtClean="0">
                <a:solidFill>
                  <a:srgbClr val="FFFF00"/>
                </a:solidFill>
              </a:rPr>
              <a:t>) ublažava</a:t>
            </a:r>
            <a:r>
              <a:rPr lang="hr-HR" baseline="0" dirty="0" smtClean="0">
                <a:solidFill>
                  <a:srgbClr val="FFFF00"/>
                </a:solidFill>
              </a:rPr>
              <a:t> </a:t>
            </a:r>
            <a:r>
              <a:rPr lang="hr-HR" dirty="0" smtClean="0"/>
              <a:t>&lt; PMS.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Produženi režim davanja KOK (bez “</a:t>
            </a:r>
            <a:r>
              <a:rPr lang="hr-HR" dirty="0" err="1" smtClean="0"/>
              <a:t>pill</a:t>
            </a:r>
            <a:r>
              <a:rPr lang="hr-HR" dirty="0" smtClean="0"/>
              <a:t> </a:t>
            </a:r>
            <a:r>
              <a:rPr lang="hr-HR" dirty="0" err="1" smtClean="0"/>
              <a:t>free</a:t>
            </a:r>
            <a:r>
              <a:rPr lang="hr-HR" dirty="0" smtClean="0"/>
              <a:t>” perioda), umjesto 21/7 principa (izbjeći </a:t>
            </a:r>
            <a:r>
              <a:rPr lang="hr-HR" dirty="0" err="1" smtClean="0"/>
              <a:t>pseudomenstruacije</a:t>
            </a:r>
            <a:r>
              <a:rPr lang="hr-HR" dirty="0" smtClean="0"/>
              <a:t> i retrogradno krvarenje)- </a:t>
            </a:r>
            <a:r>
              <a:rPr lang="hr-HR" dirty="0" err="1" smtClean="0"/>
              <a:t>amenoreja</a:t>
            </a:r>
            <a:r>
              <a:rPr lang="hr-HR" dirty="0" smtClean="0"/>
              <a:t> - snažniji učinak na endometriozu te redukciju simptoma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rgbClr val="CC66FF"/>
                </a:solidFill>
              </a:rPr>
              <a:t>GESTAGENI</a:t>
            </a:r>
            <a:r>
              <a:rPr lang="hr-HR" dirty="0" smtClean="0"/>
              <a:t>-</a:t>
            </a:r>
            <a:r>
              <a:rPr lang="hr-HR" baseline="0" dirty="0" smtClean="0"/>
              <a:t> </a:t>
            </a:r>
            <a:r>
              <a:rPr lang="hr-HR" dirty="0" smtClean="0"/>
              <a:t>Oponiraju </a:t>
            </a:r>
            <a:r>
              <a:rPr lang="hr-HR" dirty="0" err="1" smtClean="0"/>
              <a:t>estradiolu</a:t>
            </a:r>
            <a:r>
              <a:rPr lang="hr-HR" dirty="0" smtClean="0"/>
              <a:t> i potiču </a:t>
            </a:r>
            <a:r>
              <a:rPr lang="hr-HR" dirty="0" err="1" smtClean="0"/>
              <a:t>decidualizaciju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  <a:r>
              <a:rPr lang="hr-HR" dirty="0" smtClean="0"/>
              <a:t>Inhibiraju ovulaciju te atrofiraju </a:t>
            </a:r>
            <a:r>
              <a:rPr lang="hr-HR" dirty="0" err="1" smtClean="0"/>
              <a:t>endometrij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  <a:r>
              <a:rPr lang="hr-HR" dirty="0" smtClean="0"/>
              <a:t>Inhibiraju PG i MMP-važne čimbenike u nastanku endometrioze- Dugotrajna </a:t>
            </a:r>
            <a:r>
              <a:rPr lang="hr-HR" dirty="0" err="1" smtClean="0"/>
              <a:t>kontinurana</a:t>
            </a:r>
            <a:r>
              <a:rPr lang="hr-HR" dirty="0" smtClean="0"/>
              <a:t> primjena –visoka učinkovitost- 80% redukcije simptoma i regresija bolesti</a:t>
            </a:r>
          </a:p>
          <a:p>
            <a:r>
              <a:rPr lang="hr-HR" dirty="0" smtClean="0"/>
              <a:t>Česte nuspojave – 30-50% probojna krvarenja </a:t>
            </a:r>
            <a:r>
              <a:rPr lang="hr-HR" sz="1050" dirty="0" smtClean="0"/>
              <a:t>(potrebno dodati nisku dozu estrogena 5-7 dana), </a:t>
            </a:r>
            <a:r>
              <a:rPr lang="hr-HR" dirty="0" smtClean="0"/>
              <a:t>napuhnutost,</a:t>
            </a:r>
            <a:r>
              <a:rPr lang="hr-HR" dirty="0" err="1" smtClean="0"/>
              <a:t>mastodinija</a:t>
            </a:r>
            <a:r>
              <a:rPr lang="hr-HR" dirty="0" smtClean="0"/>
              <a:t>, mučnine,edemi, promjena raspoloženja , depresije</a:t>
            </a:r>
          </a:p>
          <a:p>
            <a:endParaRPr lang="hr-HR" dirty="0" smtClean="0"/>
          </a:p>
          <a:p>
            <a:r>
              <a:rPr lang="hr-HR" dirty="0" smtClean="0"/>
              <a:t>LNG-IUS- MIRENA -   20µg LNG/dan- 5-7 godina,</a:t>
            </a:r>
            <a:r>
              <a:rPr lang="hr-HR" baseline="0" dirty="0" smtClean="0"/>
              <a:t> </a:t>
            </a:r>
            <a:r>
              <a:rPr lang="hr-HR" dirty="0" smtClean="0"/>
              <a:t>60-80%  pacijentica - atrofija endometrija i </a:t>
            </a:r>
            <a:r>
              <a:rPr lang="hr-HR" dirty="0" err="1" smtClean="0"/>
              <a:t>amenoreja</a:t>
            </a:r>
            <a:endParaRPr lang="hr-HR" dirty="0" smtClean="0"/>
          </a:p>
          <a:p>
            <a:r>
              <a:rPr lang="hr-HR" dirty="0" smtClean="0"/>
              <a:t>&lt;</a:t>
            </a:r>
            <a:r>
              <a:rPr lang="hr-HR" dirty="0" err="1" smtClean="0"/>
              <a:t>endometriotičnu</a:t>
            </a:r>
            <a:r>
              <a:rPr lang="hr-HR" dirty="0" smtClean="0"/>
              <a:t> bol, duboku zdjeličnu endometriozu i </a:t>
            </a:r>
            <a:r>
              <a:rPr lang="hr-HR" dirty="0" err="1" smtClean="0"/>
              <a:t>adenomiozu</a:t>
            </a:r>
            <a:r>
              <a:rPr lang="hr-HR" dirty="0" smtClean="0"/>
              <a:t> ,</a:t>
            </a:r>
            <a:r>
              <a:rPr lang="hr-HR" baseline="0" dirty="0" smtClean="0"/>
              <a:t>  </a:t>
            </a:r>
            <a:r>
              <a:rPr lang="hr-HR" dirty="0" err="1" smtClean="0"/>
              <a:t>Insercija</a:t>
            </a:r>
            <a:r>
              <a:rPr lang="hr-HR" dirty="0" smtClean="0"/>
              <a:t> odmah nakon operacije endometrioze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 za kraj vrlo kratko</a:t>
            </a:r>
            <a:r>
              <a:rPr lang="hr-HR" baseline="0" dirty="0" smtClean="0"/>
              <a:t> o  primjeni HK u žena sa miomima. </a:t>
            </a:r>
            <a:r>
              <a:rPr lang="hr-HR" dirty="0" err="1" smtClean="0"/>
              <a:t>Prevalencija</a:t>
            </a:r>
            <a:r>
              <a:rPr lang="hr-HR" dirty="0" smtClean="0"/>
              <a:t> mioma u populaciji</a:t>
            </a:r>
            <a:r>
              <a:rPr lang="hr-HR" baseline="0" dirty="0" smtClean="0"/>
              <a:t> je oko </a:t>
            </a:r>
            <a:r>
              <a:rPr lang="hr-HR" dirty="0" smtClean="0"/>
              <a:t>30-40%. </a:t>
            </a:r>
          </a:p>
          <a:p>
            <a:r>
              <a:rPr lang="hr-HR" dirty="0" smtClean="0"/>
              <a:t>Etiologija</a:t>
            </a:r>
            <a:r>
              <a:rPr lang="hr-HR" baseline="0" dirty="0" smtClean="0"/>
              <a:t> nastanka mioma još nije poznata, </a:t>
            </a:r>
            <a:r>
              <a:rPr lang="hr-HR" dirty="0" smtClean="0"/>
              <a:t>Smatra se da </a:t>
            </a:r>
            <a:r>
              <a:rPr lang="hr-HR" dirty="0" err="1" smtClean="0"/>
              <a:t>estogeni</a:t>
            </a:r>
            <a:r>
              <a:rPr lang="hr-HR" dirty="0" smtClean="0"/>
              <a:t> ne uzrokuju nastanka mioma, ali svakako pospješuju njihov rast. </a:t>
            </a:r>
          </a:p>
          <a:p>
            <a:r>
              <a:rPr lang="hr-HR" dirty="0" smtClean="0"/>
              <a:t>Miome</a:t>
            </a:r>
            <a:r>
              <a:rPr lang="hr-HR" baseline="0" dirty="0" smtClean="0"/>
              <a:t> dijelimo u 3 grupe </a:t>
            </a:r>
            <a:r>
              <a:rPr lang="hr-HR" baseline="0" dirty="0" err="1" smtClean="0"/>
              <a:t>submukozni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intramuralni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subserozni</a:t>
            </a:r>
            <a:r>
              <a:rPr lang="hr-HR" baseline="0" dirty="0" smtClean="0"/>
              <a:t>, te pojedine od njih na podtipove, za </a:t>
            </a:r>
            <a:r>
              <a:rPr lang="hr-HR" baseline="0" dirty="0" err="1" smtClean="0"/>
              <a:t>submukozni</a:t>
            </a:r>
            <a:r>
              <a:rPr lang="hr-HR" baseline="0" dirty="0" smtClean="0"/>
              <a:t>  Tip 0, 1,2, …</a:t>
            </a:r>
            <a:r>
              <a:rPr lang="hr-HR" baseline="0" dirty="0" err="1" smtClean="0"/>
              <a:t>.itd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Simptomi</a:t>
            </a:r>
            <a:r>
              <a:rPr lang="hr-HR" baseline="0" dirty="0" smtClean="0"/>
              <a:t> uzrokovani miomima su nam već poznati , </a:t>
            </a:r>
            <a:r>
              <a:rPr lang="hr-HR" baseline="0" dirty="0" err="1" smtClean="0"/>
              <a:t>menoragije</a:t>
            </a:r>
            <a:r>
              <a:rPr lang="hr-HR" baseline="0" dirty="0" smtClean="0"/>
              <a:t>, nenormalna krvarenja iz maternice, bolnost, pritisak, te reprodukcijski poremećaji kao neplodnost i 2x češći spontani pobačaji kod žena sa miomima.</a:t>
            </a:r>
          </a:p>
          <a:p>
            <a:r>
              <a:rPr lang="hr-HR" baseline="0" dirty="0" err="1" smtClean="0"/>
              <a:t>Asimptomatski</a:t>
            </a:r>
            <a:r>
              <a:rPr lang="hr-HR" baseline="0" dirty="0" smtClean="0"/>
              <a:t> miomi većinom se mogu samo pratiti, a glavni cilj liječenja je ublažiti ili otkloniti simptome uzrokovane miomima. </a:t>
            </a:r>
          </a:p>
          <a:p>
            <a:r>
              <a:rPr lang="hr-HR" dirty="0" smtClean="0"/>
              <a:t>Svakako je</a:t>
            </a:r>
            <a:r>
              <a:rPr lang="hr-HR" baseline="0" dirty="0" smtClean="0"/>
              <a:t> preporučljiv i</a:t>
            </a:r>
            <a:r>
              <a:rPr lang="hr-HR" dirty="0" smtClean="0"/>
              <a:t>ndividualizirani pristup bolesnici prema:</a:t>
            </a:r>
            <a:r>
              <a:rPr lang="hr-HR" baseline="0" dirty="0" smtClean="0"/>
              <a:t> </a:t>
            </a:r>
            <a:r>
              <a:rPr lang="hr-HR" dirty="0" smtClean="0"/>
              <a:t>Tipu i težini simptoma,</a:t>
            </a:r>
            <a:r>
              <a:rPr lang="hr-HR" baseline="0" dirty="0" smtClean="0"/>
              <a:t> </a:t>
            </a:r>
            <a:r>
              <a:rPr lang="hr-HR" dirty="0" smtClean="0"/>
              <a:t>Veličini i lokalizaciji mioma,</a:t>
            </a:r>
            <a:r>
              <a:rPr lang="hr-HR" baseline="0" dirty="0" smtClean="0"/>
              <a:t> </a:t>
            </a:r>
            <a:r>
              <a:rPr lang="hr-HR" dirty="0" smtClean="0"/>
              <a:t>Dobi,</a:t>
            </a:r>
            <a:r>
              <a:rPr lang="hr-HR" baseline="0" dirty="0" smtClean="0"/>
              <a:t> </a:t>
            </a:r>
            <a:r>
              <a:rPr lang="hr-HR" dirty="0" smtClean="0"/>
              <a:t>Reproduktivnim planovima i </a:t>
            </a:r>
            <a:r>
              <a:rPr lang="hr-HR" dirty="0" err="1" smtClean="0"/>
              <a:t>opstetričkoj</a:t>
            </a:r>
            <a:r>
              <a:rPr lang="hr-HR" dirty="0" smtClean="0"/>
              <a:t> prošlosti.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Mogućnosti</a:t>
            </a:r>
            <a:r>
              <a:rPr lang="hr-HR" baseline="0" dirty="0" smtClean="0"/>
              <a:t> liječenja mioma su prvenstveno kirurški zahvat, ali i hormonska terapija ima važnu ulogu u liječenju i ublažavanju simptoma, posebno KOK, </a:t>
            </a:r>
            <a:r>
              <a:rPr lang="hr-HR" baseline="0" dirty="0" err="1" smtClean="0"/>
              <a:t>Gestageni</a:t>
            </a:r>
            <a:r>
              <a:rPr lang="hr-HR" baseline="0" dirty="0" smtClean="0"/>
              <a:t> te </a:t>
            </a:r>
            <a:r>
              <a:rPr lang="hr-HR" baseline="0" dirty="0" err="1" smtClean="0"/>
              <a:t>intrauterini</a:t>
            </a:r>
            <a:r>
              <a:rPr lang="hr-HR" baseline="0" dirty="0" smtClean="0"/>
              <a:t> uložak s </a:t>
            </a:r>
            <a:r>
              <a:rPr lang="hr-HR" baseline="0" dirty="0" err="1" smtClean="0"/>
              <a:t>levonogestrelom</a:t>
            </a:r>
            <a:r>
              <a:rPr lang="hr-HR" baseline="0" dirty="0" smtClean="0"/>
              <a:t>. Te ostali ovdje navedeni.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hr-HR" dirty="0" smtClean="0"/>
              <a:t>Kada</a:t>
            </a:r>
            <a:r>
              <a:rPr lang="hr-HR" baseline="0" dirty="0" smtClean="0"/>
              <a:t> govorimo o primjeni HK kao lijeka u žena sa miomima znamo da je njihova učinkovitost vrlo ograničena. Koriste se prvenstveno kako bi ublažili menstrualna i ostala nenormalna krvarenja iz maternice te </a:t>
            </a:r>
            <a:r>
              <a:rPr lang="hr-HR" baseline="0" dirty="0" err="1" smtClean="0"/>
              <a:t>izlječili</a:t>
            </a:r>
            <a:r>
              <a:rPr lang="hr-HR" baseline="0" dirty="0" smtClean="0"/>
              <a:t> anemiju, neke studije navode da HK usporava rast mioma, i uterusa, ali samo </a:t>
            </a:r>
            <a:r>
              <a:rPr lang="hr-HR" baseline="0" dirty="0" err="1" smtClean="0"/>
              <a:t>minimalano</a:t>
            </a:r>
            <a:r>
              <a:rPr lang="hr-HR" baseline="0" dirty="0" smtClean="0"/>
              <a:t> i privremeno, a neke studije to osporavaju. </a:t>
            </a:r>
          </a:p>
          <a:p>
            <a:pPr>
              <a:buFontTx/>
              <a:buNone/>
            </a:pPr>
            <a:r>
              <a:rPr lang="hr-HR" baseline="0" dirty="0" smtClean="0"/>
              <a:t>No, zna se da dugotrajno uzimanje OHK smanjuje rizik za nastanak mioma za 30%</a:t>
            </a:r>
            <a:r>
              <a:rPr lang="hr-HR" baseline="0" dirty="0" err="1" smtClean="0"/>
              <a:t>..</a:t>
            </a:r>
            <a:r>
              <a:rPr lang="hr-HR" baseline="0" dirty="0" smtClean="0"/>
              <a:t>. 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hr-HR" dirty="0" smtClean="0"/>
              <a:t>HK</a:t>
            </a:r>
            <a:r>
              <a:rPr lang="hr-HR" baseline="0" dirty="0" smtClean="0"/>
              <a:t> je vrlo slična terapiji endometrioze. Prikladni su </a:t>
            </a:r>
            <a:r>
              <a:rPr lang="hr-HR" baseline="0" dirty="0" err="1" smtClean="0"/>
              <a:t>niskodozirani</a:t>
            </a:r>
            <a:r>
              <a:rPr lang="hr-HR" baseline="0" dirty="0" smtClean="0"/>
              <a:t> OHK, sa produženim režimom davanja bez </a:t>
            </a:r>
            <a:r>
              <a:rPr lang="hr-HR" baseline="0" dirty="0" err="1" smtClean="0"/>
              <a:t>pill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free</a:t>
            </a:r>
            <a:r>
              <a:rPr lang="hr-HR" baseline="0" dirty="0" smtClean="0"/>
              <a:t> perioda, jer bolje utječu na simptome, te dalju bolje rezultate ako se primjenjuju  6 mjeseci i duže. Primarno se daju za liječenje NKM, kontroverze su oko redukcije mioma, te se daju kombinirani sa </a:t>
            </a:r>
            <a:r>
              <a:rPr lang="hr-HR" baseline="0" dirty="0" err="1" smtClean="0"/>
              <a:t>gestagenima</a:t>
            </a:r>
            <a:r>
              <a:rPr lang="hr-HR" baseline="0" dirty="0" smtClean="0"/>
              <a:t> novije generacije kao </a:t>
            </a:r>
            <a:r>
              <a:rPr lang="hr-HR" baseline="0" dirty="0" err="1" smtClean="0"/>
              <a:t>Dienogest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drospirenon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gestoden</a:t>
            </a:r>
            <a:r>
              <a:rPr lang="hr-HR" baseline="0" dirty="0" smtClean="0"/>
              <a:t> ili LNG. </a:t>
            </a:r>
            <a:endParaRPr lang="hr-HR" sz="3200" b="1" dirty="0" smtClean="0">
              <a:solidFill>
                <a:srgbClr val="FFCC66"/>
              </a:solidFill>
            </a:endParaRPr>
          </a:p>
          <a:p>
            <a:pPr>
              <a:buFontTx/>
              <a:buNone/>
            </a:pPr>
            <a:r>
              <a:rPr lang="hr-HR" sz="3200" b="1" dirty="0" smtClean="0">
                <a:solidFill>
                  <a:srgbClr val="FFCCCC"/>
                </a:solidFill>
              </a:rPr>
              <a:t>rizici i kontraindikacije – žene </a:t>
            </a:r>
            <a:r>
              <a:rPr lang="en-US" sz="3200" b="1" dirty="0" smtClean="0">
                <a:solidFill>
                  <a:srgbClr val="FFCCCC"/>
                </a:solidFill>
                <a:cs typeface="Arial" charset="0"/>
              </a:rPr>
              <a:t>&gt;</a:t>
            </a:r>
            <a:r>
              <a:rPr lang="hr-HR" sz="3200" b="1" dirty="0" smtClean="0">
                <a:solidFill>
                  <a:srgbClr val="FFCCCC"/>
                </a:solidFill>
                <a:cs typeface="Arial" charset="0"/>
              </a:rPr>
              <a:t> 35 g.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hr-HR" sz="3200" b="1" dirty="0" smtClean="0">
                <a:solidFill>
                  <a:srgbClr val="FFCCCC"/>
                </a:solidFill>
                <a:cs typeface="Arial" charset="0"/>
              </a:rPr>
              <a:t>nuspojave-</a:t>
            </a:r>
            <a:r>
              <a:rPr lang="hr-HR" sz="3200" b="1" baseline="0" dirty="0" smtClean="0">
                <a:solidFill>
                  <a:srgbClr val="FFCCCC"/>
                </a:solidFill>
                <a:cs typeface="Arial" charset="0"/>
              </a:rPr>
              <a:t> </a:t>
            </a:r>
            <a:r>
              <a:rPr lang="hr-HR" sz="3200" b="1" dirty="0" smtClean="0">
                <a:solidFill>
                  <a:schemeClr val="bg1"/>
                </a:solidFill>
              </a:rPr>
              <a:t>VTE, metaboličke, mučnine,</a:t>
            </a:r>
            <a:r>
              <a:rPr lang="hr-HR" sz="3200" b="1" baseline="0" dirty="0" smtClean="0">
                <a:solidFill>
                  <a:schemeClr val="bg1"/>
                </a:solidFill>
              </a:rPr>
              <a:t> </a:t>
            </a:r>
            <a:r>
              <a:rPr lang="hr-HR" sz="3200" b="1" dirty="0" smtClean="0">
                <a:solidFill>
                  <a:schemeClr val="bg1"/>
                </a:solidFill>
              </a:rPr>
              <a:t>povraćanje,</a:t>
            </a:r>
            <a:r>
              <a:rPr lang="hr-HR" sz="3200" b="1" baseline="0" dirty="0" smtClean="0">
                <a:solidFill>
                  <a:schemeClr val="bg1"/>
                </a:solidFill>
              </a:rPr>
              <a:t> </a:t>
            </a:r>
            <a:r>
              <a:rPr lang="hr-HR" sz="3200" b="1" dirty="0" smtClean="0">
                <a:solidFill>
                  <a:schemeClr val="bg1"/>
                </a:solidFill>
              </a:rPr>
              <a:t>edemi,</a:t>
            </a:r>
            <a:r>
              <a:rPr lang="hr-HR" sz="3200" b="1" baseline="0" dirty="0" smtClean="0">
                <a:solidFill>
                  <a:schemeClr val="bg1"/>
                </a:solidFill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</a:rPr>
              <a:t>mastodinija</a:t>
            </a:r>
            <a:endParaRPr lang="hr-HR" sz="3200" b="1" dirty="0" smtClean="0">
              <a:solidFill>
                <a:schemeClr val="bg1"/>
              </a:solidFill>
            </a:endParaRPr>
          </a:p>
          <a:p>
            <a:endParaRPr lang="hr-HR" sz="3200" b="1" dirty="0" smtClean="0">
              <a:solidFill>
                <a:srgbClr val="FFCCCC"/>
              </a:solidFill>
              <a:cs typeface="Arial" charset="0"/>
            </a:endParaRPr>
          </a:p>
          <a:p>
            <a:r>
              <a:rPr lang="hr-HR" dirty="0" smtClean="0"/>
              <a:t>Ako govorimo o primjeni samo </a:t>
            </a:r>
            <a:r>
              <a:rPr lang="hr-HR" dirty="0" err="1" smtClean="0"/>
              <a:t>gestagena</a:t>
            </a:r>
            <a:r>
              <a:rPr lang="hr-HR" dirty="0" smtClean="0"/>
              <a:t> prikladan</a:t>
            </a:r>
            <a:r>
              <a:rPr lang="hr-HR" baseline="0" dirty="0" smtClean="0"/>
              <a:t> je </a:t>
            </a:r>
            <a:r>
              <a:rPr lang="hr-HR" baseline="0" dirty="0" err="1" smtClean="0"/>
              <a:t>gestoden</a:t>
            </a:r>
            <a:r>
              <a:rPr lang="hr-HR" baseline="0" dirty="0" smtClean="0"/>
              <a:t> kao</a:t>
            </a:r>
            <a:r>
              <a:rPr lang="hr-HR" dirty="0" smtClean="0"/>
              <a:t> POP </a:t>
            </a:r>
            <a:r>
              <a:rPr lang="hr-HR" dirty="0" smtClean="0">
                <a:solidFill>
                  <a:srgbClr val="FF3399"/>
                </a:solidFill>
              </a:rPr>
              <a:t>(</a:t>
            </a:r>
            <a:r>
              <a:rPr lang="hr-HR" dirty="0" err="1" smtClean="0">
                <a:solidFill>
                  <a:srgbClr val="FF3399"/>
                </a:solidFill>
              </a:rPr>
              <a:t>Cerazette</a:t>
            </a:r>
            <a:r>
              <a:rPr lang="hr-HR" dirty="0" smtClean="0">
                <a:solidFill>
                  <a:srgbClr val="FF3399"/>
                </a:solidFill>
              </a:rPr>
              <a:t>)-</a:t>
            </a:r>
            <a:r>
              <a:rPr lang="hr-HR" dirty="0" smtClean="0"/>
              <a:t> uzrokuje</a:t>
            </a:r>
            <a:r>
              <a:rPr lang="hr-HR" baseline="0" dirty="0" smtClean="0"/>
              <a:t> </a:t>
            </a:r>
            <a:r>
              <a:rPr lang="hr-HR" dirty="0" smtClean="0"/>
              <a:t>atrofija endometrija- &lt; </a:t>
            </a:r>
            <a:r>
              <a:rPr lang="hr-HR" dirty="0" err="1" smtClean="0"/>
              <a:t>menstr</a:t>
            </a:r>
            <a:r>
              <a:rPr lang="hr-HR" dirty="0" smtClean="0"/>
              <a:t>. krvarenje- kod blagih simptoma, te također &lt; rizik od stvaranja mioma “de novo”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hr-HR" dirty="0" smtClean="0"/>
              <a:t>Nuspojave - </a:t>
            </a:r>
            <a:r>
              <a:rPr lang="hr-HR" b="1" baseline="0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spoting</a:t>
            </a:r>
            <a:r>
              <a:rPr lang="hr-HR" b="1" dirty="0" smtClean="0">
                <a:solidFill>
                  <a:schemeClr val="bg1"/>
                </a:solidFill>
              </a:rPr>
              <a:t>, glavobolje,edemi,</a:t>
            </a:r>
            <a:r>
              <a:rPr lang="hr-HR" b="1" baseline="0" dirty="0" smtClean="0">
                <a:solidFill>
                  <a:schemeClr val="bg1"/>
                </a:solidFill>
              </a:rPr>
              <a:t> </a:t>
            </a:r>
            <a:r>
              <a:rPr lang="hr-HR" b="1" dirty="0" smtClean="0">
                <a:solidFill>
                  <a:schemeClr val="bg1"/>
                </a:solidFill>
              </a:rPr>
              <a:t>porast TT,</a:t>
            </a:r>
            <a:r>
              <a:rPr lang="hr-HR" b="1" baseline="0" dirty="0" smtClean="0">
                <a:solidFill>
                  <a:schemeClr val="bg1"/>
                </a:solidFill>
              </a:rPr>
              <a:t> </a:t>
            </a:r>
            <a:r>
              <a:rPr lang="hr-HR" b="1" dirty="0" smtClean="0">
                <a:solidFill>
                  <a:schemeClr val="bg1"/>
                </a:solidFill>
              </a:rPr>
              <a:t>akne,</a:t>
            </a:r>
            <a:r>
              <a:rPr lang="hr-HR" b="1" baseline="0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mastodinija</a:t>
            </a:r>
            <a:r>
              <a:rPr lang="hr-HR" b="1" dirty="0" smtClean="0">
                <a:solidFill>
                  <a:schemeClr val="bg1"/>
                </a:solidFill>
              </a:rPr>
              <a:t>, depresija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Kratko</a:t>
            </a:r>
            <a:r>
              <a:rPr lang="hr-HR" baseline="0" dirty="0" smtClean="0"/>
              <a:t> ćemo ponoviti zašto je </a:t>
            </a:r>
            <a:r>
              <a:rPr lang="hr-HR" dirty="0" smtClean="0"/>
              <a:t>HK važna, naime u svijetu</a:t>
            </a:r>
            <a:r>
              <a:rPr lang="hr-HR" baseline="0" dirty="0" smtClean="0"/>
              <a:t> danas rabi oko 60-70 milijuna žena na godinu, s obzirom na tako veliki broj zauzima važno mjesto u životu žene. Svaka žena treba zaštitu od trudnoće što je i primarna uloga HK, no postoje i brojne druge dobrobiti HK kao što su ovdje </a:t>
            </a:r>
            <a:r>
              <a:rPr lang="hr-HR" baseline="0" dirty="0" err="1" smtClean="0"/>
              <a:t>navedni</a:t>
            </a:r>
            <a:r>
              <a:rPr lang="hr-HR" baseline="0" dirty="0" smtClean="0"/>
              <a:t> …. Osim ovih dobrobiti važna je i </a:t>
            </a:r>
            <a:r>
              <a:rPr lang="hr-HR" baseline="0" dirty="0" err="1" smtClean="0"/>
              <a:t>nekontracepcijska</a:t>
            </a:r>
            <a:r>
              <a:rPr lang="hr-HR" baseline="0" dirty="0" smtClean="0"/>
              <a:t> dobrobit u smislu prevencije i liječenja određenih stanja i bolesti…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hr-HR" dirty="0" smtClean="0">
                <a:solidFill>
                  <a:srgbClr val="FF3399"/>
                </a:solidFill>
              </a:rPr>
              <a:t>Za</a:t>
            </a:r>
            <a:r>
              <a:rPr lang="hr-HR" baseline="0" dirty="0" smtClean="0">
                <a:solidFill>
                  <a:srgbClr val="FF3399"/>
                </a:solidFill>
              </a:rPr>
              <a:t> kontrolu teških krvarenja iz maternice prikladan je </a:t>
            </a:r>
            <a:r>
              <a:rPr lang="hr-HR" baseline="0" dirty="0" err="1" smtClean="0">
                <a:solidFill>
                  <a:srgbClr val="FF3399"/>
                </a:solidFill>
              </a:rPr>
              <a:t>intrauterini</a:t>
            </a:r>
            <a:r>
              <a:rPr lang="hr-HR" baseline="0" dirty="0" smtClean="0">
                <a:solidFill>
                  <a:srgbClr val="FF3399"/>
                </a:solidFill>
              </a:rPr>
              <a:t> uložak sa </a:t>
            </a:r>
            <a:r>
              <a:rPr lang="hr-HR" dirty="0" smtClean="0">
                <a:solidFill>
                  <a:srgbClr val="FF3399"/>
                </a:solidFill>
              </a:rPr>
              <a:t>LNG- IUS (Mirena)- ali i</a:t>
            </a:r>
            <a:r>
              <a:rPr lang="hr-HR" baseline="0" dirty="0" smtClean="0">
                <a:solidFill>
                  <a:srgbClr val="FF3399"/>
                </a:solidFill>
              </a:rPr>
              <a:t> za </a:t>
            </a:r>
            <a:r>
              <a:rPr lang="hr-HR" sz="2800" b="1" dirty="0" smtClean="0">
                <a:solidFill>
                  <a:srgbClr val="FFFF99"/>
                </a:solidFill>
              </a:rPr>
              <a:t>profilaksu </a:t>
            </a:r>
            <a:r>
              <a:rPr lang="hr-HR" sz="2800" b="1" dirty="0" err="1" smtClean="0">
                <a:solidFill>
                  <a:srgbClr val="FFFF99"/>
                </a:solidFill>
              </a:rPr>
              <a:t>hiperplazije</a:t>
            </a:r>
            <a:r>
              <a:rPr lang="hr-HR" sz="2800" b="1" baseline="0" dirty="0" smtClean="0">
                <a:solidFill>
                  <a:srgbClr val="FFFF99"/>
                </a:solidFill>
              </a:rPr>
              <a:t> i </a:t>
            </a:r>
            <a:r>
              <a:rPr lang="hr-HR" sz="2800" b="1" baseline="0" dirty="0" err="1" smtClean="0">
                <a:solidFill>
                  <a:srgbClr val="FFFF99"/>
                </a:solidFill>
              </a:rPr>
              <a:t>th.</a:t>
            </a:r>
            <a:r>
              <a:rPr lang="hr-HR" sz="2800" b="1" dirty="0" err="1" smtClean="0">
                <a:solidFill>
                  <a:srgbClr val="FFFF99"/>
                </a:solidFill>
              </a:rPr>
              <a:t>adenomioze</a:t>
            </a:r>
            <a:endParaRPr lang="hr-HR" sz="2800" b="1" dirty="0" smtClean="0">
              <a:solidFill>
                <a:srgbClr val="FFFF99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0" dirty="0" smtClean="0">
                <a:solidFill>
                  <a:schemeClr val="bg1"/>
                </a:solidFill>
                <a:sym typeface="Symbol" pitchFamily="18" charset="2"/>
              </a:rPr>
              <a:t>Bilježi</a:t>
            </a:r>
            <a:r>
              <a:rPr lang="hr-HR" sz="2800" b="0" baseline="0" dirty="0" smtClean="0">
                <a:solidFill>
                  <a:schemeClr val="bg1"/>
                </a:solidFill>
                <a:sym typeface="Symbol" pitchFamily="18" charset="2"/>
              </a:rPr>
              <a:t> se </a:t>
            </a:r>
            <a:r>
              <a:rPr lang="hr-HR" sz="2800" b="0" dirty="0" smtClean="0">
                <a:solidFill>
                  <a:schemeClr val="bg1"/>
                </a:solidFill>
                <a:sym typeface="Symbol" pitchFamily="18" charset="2"/>
              </a:rPr>
              <a:t>značajna redukcija simptoma- u</a:t>
            </a:r>
            <a:r>
              <a:rPr lang="hr-HR" sz="2800" b="0" dirty="0" smtClean="0">
                <a:solidFill>
                  <a:srgbClr val="FFFF99"/>
                </a:solidFill>
                <a:sym typeface="Symbol" pitchFamily="18" charset="2"/>
              </a:rPr>
              <a:t> 60% slučajeva dolazi do </a:t>
            </a:r>
            <a:r>
              <a:rPr lang="hr-HR" sz="2800" b="0" dirty="0" err="1" smtClean="0">
                <a:solidFill>
                  <a:srgbClr val="FFFF99"/>
                </a:solidFill>
                <a:sym typeface="Symbol" pitchFamily="18" charset="2"/>
              </a:rPr>
              <a:t>amenoreje</a:t>
            </a:r>
            <a:r>
              <a:rPr lang="hr-HR" sz="2800" b="0" baseline="0" dirty="0" smtClean="0">
                <a:solidFill>
                  <a:srgbClr val="FFFF99"/>
                </a:solidFill>
                <a:sym typeface="Symbol" pitchFamily="18" charset="2"/>
              </a:rPr>
              <a:t>, </a:t>
            </a:r>
            <a:r>
              <a:rPr lang="hr-HR" sz="2800" b="0" dirty="0" smtClean="0">
                <a:solidFill>
                  <a:srgbClr val="FFFF99"/>
                </a:solidFill>
                <a:sym typeface="Symbol" pitchFamily="18" charset="2"/>
              </a:rPr>
              <a:t>dugotrajnost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0" dirty="0" smtClean="0">
                <a:solidFill>
                  <a:schemeClr val="bg1"/>
                </a:solidFill>
                <a:sym typeface="Symbol" pitchFamily="18" charset="2"/>
              </a:rPr>
              <a:t>Ali  ekspulzija 8-20%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 sz="2800" b="0" dirty="0" smtClean="0">
                <a:solidFill>
                  <a:schemeClr val="bg1"/>
                </a:solidFill>
                <a:sym typeface="Symbol" pitchFamily="18" charset="2"/>
              </a:rPr>
              <a:t>i Redukcija mioma  to je još</a:t>
            </a:r>
            <a:r>
              <a:rPr lang="hr-HR" sz="2800" b="0" baseline="0" dirty="0" smtClean="0">
                <a:solidFill>
                  <a:schemeClr val="bg1"/>
                </a:solidFill>
                <a:sym typeface="Symbol" pitchFamily="18" charset="2"/>
              </a:rPr>
              <a:t> uvijek </a:t>
            </a:r>
            <a:r>
              <a:rPr lang="hr-HR" sz="2800" b="0" dirty="0" smtClean="0">
                <a:solidFill>
                  <a:schemeClr val="bg1"/>
                </a:solidFill>
                <a:sym typeface="Symbol" pitchFamily="18" charset="2"/>
              </a:rPr>
              <a:t>kontroverzno pitanje,</a:t>
            </a:r>
            <a:r>
              <a:rPr lang="hr-HR" sz="2800" b="0" baseline="0" dirty="0" smtClean="0">
                <a:solidFill>
                  <a:schemeClr val="bg1"/>
                </a:solidFill>
                <a:sym typeface="Symbol" pitchFamily="18" charset="2"/>
              </a:rPr>
              <a:t> neke studije govore da se </a:t>
            </a:r>
            <a:r>
              <a:rPr lang="hr-HR" sz="2800" b="0" dirty="0" smtClean="0">
                <a:solidFill>
                  <a:srgbClr val="FFFF99"/>
                </a:solidFill>
                <a:sym typeface="Symbol" pitchFamily="18" charset="2"/>
              </a:rPr>
              <a:t>volumen uterusa</a:t>
            </a:r>
            <a:r>
              <a:rPr lang="hr-HR" sz="2800" b="0" baseline="0" dirty="0" smtClean="0">
                <a:solidFill>
                  <a:srgbClr val="FFFF99"/>
                </a:solidFill>
                <a:sym typeface="Symbol" pitchFamily="18" charset="2"/>
              </a:rPr>
              <a:t> i </a:t>
            </a:r>
            <a:r>
              <a:rPr lang="hr-HR" sz="2800" b="0" dirty="0" smtClean="0">
                <a:solidFill>
                  <a:srgbClr val="FFFF99"/>
                </a:solidFill>
                <a:sym typeface="Symbol" pitchFamily="18" charset="2"/>
              </a:rPr>
              <a:t>volumen mioma smanjuju</a:t>
            </a:r>
            <a:r>
              <a:rPr lang="hr-HR" sz="2800" b="0" baseline="0" dirty="0" smtClean="0">
                <a:solidFill>
                  <a:srgbClr val="FFFF99"/>
                </a:solidFill>
                <a:sym typeface="Symbol" pitchFamily="18" charset="2"/>
              </a:rPr>
              <a:t> se za 40%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0" dirty="0" err="1" smtClean="0">
                <a:solidFill>
                  <a:schemeClr val="bg1"/>
                </a:solidFill>
              </a:rPr>
              <a:t>Submukozni</a:t>
            </a:r>
            <a:r>
              <a:rPr lang="hr-HR" sz="2800" b="0" dirty="0" smtClean="0">
                <a:solidFill>
                  <a:schemeClr val="bg1"/>
                </a:solidFill>
              </a:rPr>
              <a:t> miomi </a:t>
            </a:r>
            <a:r>
              <a:rPr lang="hr-HR" sz="2800" b="0" dirty="0" smtClean="0">
                <a:solidFill>
                  <a:schemeClr val="bg1"/>
                </a:solidFill>
                <a:sym typeface="Symbol" pitchFamily="18" charset="2"/>
              </a:rPr>
              <a:t>je kontraindikacija</a:t>
            </a:r>
            <a:r>
              <a:rPr lang="hr-HR" sz="2800" b="0" baseline="0" dirty="0" smtClean="0">
                <a:solidFill>
                  <a:schemeClr val="bg1"/>
                </a:solidFill>
                <a:sym typeface="Symbol" pitchFamily="18" charset="2"/>
              </a:rPr>
              <a:t> za korištenje </a:t>
            </a:r>
            <a:r>
              <a:rPr lang="hr-HR" sz="2800" b="0" baseline="0" dirty="0" err="1" smtClean="0">
                <a:solidFill>
                  <a:schemeClr val="bg1"/>
                </a:solidFill>
                <a:sym typeface="Symbol" pitchFamily="18" charset="2"/>
              </a:rPr>
              <a:t>intrauterinog</a:t>
            </a:r>
            <a:r>
              <a:rPr lang="hr-HR" sz="2800" b="0" baseline="0" dirty="0" smtClean="0">
                <a:solidFill>
                  <a:schemeClr val="bg1"/>
                </a:solidFill>
                <a:sym typeface="Symbol" pitchFamily="18" charset="2"/>
              </a:rPr>
              <a:t> uloška</a:t>
            </a:r>
            <a:endParaRPr lang="hr-HR" sz="2800" b="0" dirty="0" smtClean="0">
              <a:solidFill>
                <a:srgbClr val="FFFF99"/>
              </a:solidFill>
              <a:sym typeface="Symbol" pitchFamily="18" charset="2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hr-HR" sz="2800" b="0" dirty="0" smtClean="0">
                <a:solidFill>
                  <a:schemeClr val="bg1"/>
                </a:solidFill>
                <a:sym typeface="Symbol" pitchFamily="18" charset="2"/>
              </a:rPr>
              <a:t>nuspojave IUS su– krvarenja</a:t>
            </a:r>
          </a:p>
          <a:p>
            <a:pPr>
              <a:lnSpc>
                <a:spcPct val="120000"/>
              </a:lnSpc>
              <a:buFontTx/>
              <a:buNone/>
            </a:pPr>
            <a:endParaRPr lang="hr-HR" sz="28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hr-HR" sz="2800" b="1" dirty="0" smtClean="0">
                <a:solidFill>
                  <a:srgbClr val="FFFF99"/>
                </a:solidFill>
                <a:sym typeface="Symbol" pitchFamily="18" charset="2"/>
              </a:rPr>
              <a:t>Kao</a:t>
            </a:r>
            <a:r>
              <a:rPr lang="hr-HR" sz="2800" b="1" baseline="0" dirty="0" smtClean="0">
                <a:solidFill>
                  <a:srgbClr val="FFFF99"/>
                </a:solidFill>
                <a:sym typeface="Symbol" pitchFamily="18" charset="2"/>
              </a:rPr>
              <a:t> prikladan </a:t>
            </a:r>
            <a:r>
              <a:rPr lang="hr-HR" sz="2800" b="1" baseline="0" dirty="0" err="1" smtClean="0">
                <a:solidFill>
                  <a:srgbClr val="FFFF99"/>
                </a:solidFill>
                <a:sym typeface="Symbol" pitchFamily="18" charset="2"/>
              </a:rPr>
              <a:t>kontraceptiv</a:t>
            </a:r>
            <a:r>
              <a:rPr lang="hr-HR" sz="2800" b="1" baseline="0" dirty="0" smtClean="0">
                <a:solidFill>
                  <a:srgbClr val="FFFF99"/>
                </a:solidFill>
                <a:sym typeface="Symbol" pitchFamily="18" charset="2"/>
              </a:rPr>
              <a:t> navodi se </a:t>
            </a:r>
            <a:r>
              <a:rPr lang="hr-HR" dirty="0" smtClean="0"/>
              <a:t>Vaginalni prsten </a:t>
            </a:r>
            <a:r>
              <a:rPr lang="hr-HR" dirty="0" err="1" smtClean="0">
                <a:solidFill>
                  <a:srgbClr val="FF3399"/>
                </a:solidFill>
              </a:rPr>
              <a:t>NuvaRing</a:t>
            </a:r>
            <a:r>
              <a:rPr lang="hr-HR" dirty="0" smtClean="0">
                <a:solidFill>
                  <a:srgbClr val="FF3399"/>
                </a:solidFill>
              </a:rPr>
              <a:t>-</a:t>
            </a:r>
            <a:r>
              <a:rPr lang="hr-HR" dirty="0" smtClean="0"/>
              <a:t> jer djeluje lokalno</a:t>
            </a:r>
            <a:r>
              <a:rPr lang="hr-HR" baseline="0" dirty="0" smtClean="0"/>
              <a:t> sa većom dozom hormona pa zbog toga ima i bolji učinak na veličinu mioma i uterusa…..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Hvala na pozornosti a ja se nadam da ce autoriteti</a:t>
            </a:r>
            <a:r>
              <a:rPr lang="hr-HR" baseline="0" dirty="0" smtClean="0"/>
              <a:t> i eksperti ovog područja </a:t>
            </a:r>
            <a:r>
              <a:rPr lang="hr-HR" dirty="0" smtClean="0"/>
              <a:t>značajnu učinkovitost i</a:t>
            </a:r>
            <a:r>
              <a:rPr lang="hr-HR" baseline="0" dirty="0" smtClean="0"/>
              <a:t> </a:t>
            </a:r>
            <a:r>
              <a:rPr lang="hr-HR" dirty="0" smtClean="0"/>
              <a:t>važnost </a:t>
            </a:r>
            <a:r>
              <a:rPr lang="hr-HR" baseline="0" dirty="0" smtClean="0"/>
              <a:t>kontracepcije podržati i dalje kroz edukaciju nas mladih, kako bi </a:t>
            </a:r>
            <a:r>
              <a:rPr lang="hr-HR" baseline="0" dirty="0" err="1" smtClean="0"/>
              <a:t>rasvjetlili</a:t>
            </a:r>
            <a:r>
              <a:rPr lang="hr-HR" baseline="0" dirty="0" smtClean="0"/>
              <a:t> sve ove kontroverze te potaknuti sto veću primjenu u budućnosti posebno na ovakvim mjestima gdje se vrijeme provodi ugodno sa korisnim ;-)))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Smatra se da je učinkovitost svih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horm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kontraceptiva</a:t>
            </a:r>
            <a:r>
              <a:rPr lang="hr-HR" baseline="0" dirty="0" smtClean="0"/>
              <a:t> podjednaka, vidimo da se </a:t>
            </a:r>
            <a:r>
              <a:rPr lang="hr-HR" baseline="0" dirty="0" err="1" smtClean="0"/>
              <a:t>Pearlov</a:t>
            </a:r>
            <a:r>
              <a:rPr lang="hr-HR" baseline="0" dirty="0" smtClean="0"/>
              <a:t> indeks, za svaki ovdje prikazani </a:t>
            </a:r>
            <a:r>
              <a:rPr lang="hr-HR" baseline="0" dirty="0" err="1" smtClean="0"/>
              <a:t>kontraceptiv</a:t>
            </a:r>
            <a:r>
              <a:rPr lang="hr-HR" baseline="0" dirty="0" smtClean="0"/>
              <a:t>, kreće od 0,1 do 1,2 % (</a:t>
            </a:r>
            <a:r>
              <a:rPr lang="hr-HR" baseline="0" dirty="0" err="1" smtClean="0"/>
              <a:t>odn</a:t>
            </a:r>
            <a:r>
              <a:rPr lang="hr-HR" baseline="0" dirty="0" smtClean="0"/>
              <a:t>. Broj grešaka kontracepcije na 100 žena/godina ekspozicije, 1 godina obično). </a:t>
            </a:r>
          </a:p>
          <a:p>
            <a:r>
              <a:rPr lang="hr-HR" baseline="0" dirty="0" smtClean="0"/>
              <a:t>Smatra se 75% grešaka čine korisnice, a ¼ su greške metode, stoga podrobno tumačenje o HK i dostupnost ginekologa smanjuju greške korisnica i time povećavaju pouzdanost kontracepcije na više od 99%!!!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800" b="0" dirty="0" smtClean="0"/>
              <a:t>Svjetska zdravstvena</a:t>
            </a:r>
            <a:r>
              <a:rPr lang="hr-HR" sz="800" b="0" baseline="0" dirty="0" smtClean="0"/>
              <a:t> </a:t>
            </a:r>
            <a:r>
              <a:rPr lang="hr-HR" sz="800" b="0" baseline="0" dirty="0" err="1" smtClean="0"/>
              <a:t>org</a:t>
            </a:r>
            <a:r>
              <a:rPr lang="hr-HR" sz="800" b="0" baseline="0" dirty="0" smtClean="0"/>
              <a:t> je podijelila primjenu HK u 4 kategorije. U 3% žena postoji kontraindikacija za uzimanje HK, a to su  tromboflebitis ili TE poremećaji, CVB i bolesti koronarnih krvnih žila, </a:t>
            </a:r>
            <a:r>
              <a:rPr lang="hr-HR" sz="800" b="0" baseline="0" dirty="0" err="1" smtClean="0"/>
              <a:t>ca</a:t>
            </a:r>
            <a:r>
              <a:rPr lang="hr-HR" sz="800" b="0" baseline="0" dirty="0" smtClean="0"/>
              <a:t> dojke, </a:t>
            </a:r>
            <a:r>
              <a:rPr lang="hr-HR" sz="800" b="0" baseline="0" dirty="0" err="1" smtClean="0"/>
              <a:t>ca</a:t>
            </a:r>
            <a:r>
              <a:rPr lang="hr-HR" sz="800" b="0" baseline="0" dirty="0" smtClean="0"/>
              <a:t> endometrija ili neki drugi E ovisan tumor, bolesti </a:t>
            </a:r>
            <a:r>
              <a:rPr lang="hr-HR" sz="800" b="0" baseline="0" dirty="0" err="1" smtClean="0"/>
              <a:t>jetre</a:t>
            </a:r>
            <a:r>
              <a:rPr lang="hr-HR" sz="800" b="0" baseline="0" dirty="0" smtClean="0"/>
              <a:t> i </a:t>
            </a:r>
            <a:r>
              <a:rPr lang="hr-HR" sz="800" b="0" baseline="0" dirty="0" err="1" smtClean="0"/>
              <a:t>ca</a:t>
            </a:r>
            <a:r>
              <a:rPr lang="hr-HR" sz="800" b="0" baseline="0" dirty="0" smtClean="0"/>
              <a:t> </a:t>
            </a:r>
            <a:r>
              <a:rPr lang="hr-HR" sz="800" b="0" baseline="0" dirty="0" err="1" smtClean="0"/>
              <a:t>jetre</a:t>
            </a:r>
            <a:r>
              <a:rPr lang="hr-HR" sz="800" b="0" baseline="0" dirty="0" smtClean="0"/>
              <a:t>, nerazjašnjena krvarenja iz gen. organa, trudnoća, pušačice starije od 35 god., </a:t>
            </a:r>
            <a:r>
              <a:rPr lang="vi-VN" sz="800" dirty="0" smtClean="0"/>
              <a:t>Povišeni krvni tlak (160/100 mm Hg); Glavobolja s fokalnim neurološkim simptomima; Predviđen veći operativni zahvat koji zahtijeva dulju imobilizaciju; Dekompenizrane srčane greške; Šećerna bolest s vaskularnim komplikacijama</a:t>
            </a:r>
            <a:r>
              <a:rPr lang="hr-HR" sz="800" dirty="0" smtClean="0"/>
              <a:t> … </a:t>
            </a:r>
            <a:r>
              <a:rPr lang="hr-HR" sz="800" dirty="0" err="1" smtClean="0"/>
              <a:t>itd</a:t>
            </a:r>
            <a:r>
              <a:rPr lang="hr-HR" sz="800" dirty="0" smtClean="0"/>
              <a:t>. u 3. kategoriju</a:t>
            </a:r>
            <a:r>
              <a:rPr lang="hr-HR" sz="800" baseline="0" dirty="0" smtClean="0"/>
              <a:t> pripadaju stanja kod kojih je potreban povećan oprez, 2. kategoriju stanja u kojoj HK nadmašuje rizik terapije, a prvoj kategoriji pripadaju žene koje bez ograničenja mogu uzimati HK…..</a:t>
            </a:r>
            <a:endParaRPr lang="hr-HR" sz="800" b="0" baseline="0" dirty="0" smtClean="0"/>
          </a:p>
          <a:p>
            <a:pPr>
              <a:buNone/>
            </a:pPr>
            <a:r>
              <a:rPr lang="hr-HR" sz="800" b="1" dirty="0" smtClean="0"/>
              <a:t>Kate</a:t>
            </a:r>
            <a:r>
              <a:rPr lang="vi-VN" sz="800" b="1" dirty="0" smtClean="0"/>
              <a:t>gorija</a:t>
            </a:r>
            <a:r>
              <a:rPr lang="hr-HR" sz="800" b="1" dirty="0" smtClean="0"/>
              <a:t> 4</a:t>
            </a:r>
            <a:r>
              <a:rPr lang="vi-VN" sz="800" b="1" dirty="0" smtClean="0"/>
              <a:t> (kontraindikacije za korištenje oralne hormonske kontracepcije)</a:t>
            </a:r>
          </a:p>
          <a:p>
            <a:r>
              <a:rPr lang="vi-VN" sz="800" dirty="0" smtClean="0"/>
              <a:t>Tromboflebitis ili tromboembolijski poremećaji (prisutni ili preboljeli, obiteljska anamneza najbližih rođaka); </a:t>
            </a:r>
          </a:p>
          <a:p>
            <a:r>
              <a:rPr lang="vi-VN" sz="800" dirty="0" smtClean="0"/>
              <a:t>Cerebrovaskularne bolesti i bolesti koronarnih krvnih žila (prisutne ili preboljele, prisutni čimbenici rizika za te bolesti); </a:t>
            </a:r>
          </a:p>
          <a:p>
            <a:r>
              <a:rPr lang="vi-VN" sz="800" dirty="0" smtClean="0"/>
              <a:t>Dijagnosticiran ili sumnja na karcinom dojke; </a:t>
            </a:r>
          </a:p>
          <a:p>
            <a:r>
              <a:rPr lang="vi-VN" sz="800" dirty="0" smtClean="0"/>
              <a:t>Karcinom endometrija ili neki drugi o estrogenu ovisan tumor; </a:t>
            </a:r>
          </a:p>
          <a:p>
            <a:r>
              <a:rPr lang="vi-VN" sz="800" dirty="0" smtClean="0"/>
              <a:t>Nerazjašnjeno krvarenje iz genitalnih organa; </a:t>
            </a:r>
          </a:p>
          <a:p>
            <a:r>
              <a:rPr lang="vi-VN" sz="800" dirty="0" smtClean="0"/>
              <a:t>Bolesti jetre: akutni hepatitis (do normalizacije funkcionalnih jetrenih testova), kolestatska žutica u trudnoći ili žutica kod prijašnje upotrebe OHK, hepatocelularni adenom i karcinom jetre, dekompenzirana ciroza jetre; </a:t>
            </a:r>
          </a:p>
          <a:p>
            <a:r>
              <a:rPr lang="vi-VN" sz="800" dirty="0" smtClean="0"/>
              <a:t>Trudnoća i moguća trudnoća; </a:t>
            </a:r>
          </a:p>
          <a:p>
            <a:r>
              <a:rPr lang="vi-VN" sz="800" dirty="0" smtClean="0"/>
              <a:t>Preosjetljivost na sastojke kontraceptivnog preparata; </a:t>
            </a:r>
          </a:p>
          <a:p>
            <a:r>
              <a:rPr lang="vi-VN" sz="800" dirty="0" smtClean="0"/>
              <a:t>Dojenje kraće od šest tjedana nakon poroda; </a:t>
            </a:r>
          </a:p>
          <a:p>
            <a:r>
              <a:rPr lang="vi-VN" sz="800" dirty="0" smtClean="0"/>
              <a:t>Pušačice starije od 35 godina (više od 20 cigareta na dan); </a:t>
            </a:r>
          </a:p>
          <a:p>
            <a:r>
              <a:rPr lang="vi-VN" sz="800" dirty="0" smtClean="0"/>
              <a:t>Povišeni krvni tlak (160/100 mm Hg); </a:t>
            </a:r>
          </a:p>
          <a:p>
            <a:r>
              <a:rPr lang="vi-VN" sz="800" dirty="0" smtClean="0"/>
              <a:t>Glavobolja s fokalnim neurološkim simptomima; </a:t>
            </a:r>
          </a:p>
          <a:p>
            <a:r>
              <a:rPr lang="vi-VN" sz="800" dirty="0" smtClean="0"/>
              <a:t>Predviđen veći operativni zahvat koji zahtijeva dulju imobilizaciju; </a:t>
            </a:r>
          </a:p>
          <a:p>
            <a:r>
              <a:rPr lang="vi-VN" sz="800" dirty="0" smtClean="0"/>
              <a:t>Dekompenizrane srčane greške; </a:t>
            </a:r>
          </a:p>
          <a:p>
            <a:r>
              <a:rPr lang="vi-VN" sz="800" dirty="0" smtClean="0"/>
              <a:t>Šećerna bolest s vaskularnim komplikacijama (nefropatija, retinopatija i neuropatija) ili trajanje bolesti dulje od 20 godina.</a:t>
            </a:r>
            <a:endParaRPr lang="hr-HR" sz="800" dirty="0" smtClean="0"/>
          </a:p>
          <a:p>
            <a:pPr>
              <a:buNone/>
            </a:pPr>
            <a:endParaRPr lang="hr-HR" sz="800" b="1" dirty="0" smtClean="0"/>
          </a:p>
          <a:p>
            <a:pPr>
              <a:buNone/>
            </a:pPr>
            <a:r>
              <a:rPr lang="vi-VN" sz="800" b="1" dirty="0" smtClean="0"/>
              <a:t>WHO kategorija 3 (povećan oprez)</a:t>
            </a:r>
            <a:r>
              <a:rPr lang="hr-HR" sz="800" b="1" dirty="0" smtClean="0"/>
              <a:t> </a:t>
            </a:r>
            <a:r>
              <a:rPr lang="vi-VN" sz="800" dirty="0" smtClean="0"/>
              <a:t>stanja kod kojih liječnik može prepisati hormonsku kontracepciju uz veliki oprez te pozorno praćenje neželjenih učinaka</a:t>
            </a:r>
            <a:endParaRPr lang="vi-VN" sz="800" b="1" dirty="0" smtClean="0"/>
          </a:p>
          <a:p>
            <a:r>
              <a:rPr lang="vi-VN" sz="800" dirty="0" smtClean="0"/>
              <a:t>Puerperij kraći od tri tjedna; </a:t>
            </a:r>
          </a:p>
          <a:p>
            <a:r>
              <a:rPr lang="vi-VN" sz="800" dirty="0" smtClean="0"/>
              <a:t>Dojenje (6 tjedana do 6 mjeseci); </a:t>
            </a:r>
          </a:p>
          <a:p>
            <a:r>
              <a:rPr lang="vi-VN" sz="800" dirty="0" smtClean="0"/>
              <a:t>Nerazjašnjeno genitalno krvarenje; </a:t>
            </a:r>
          </a:p>
          <a:p>
            <a:r>
              <a:rPr lang="vi-VN" sz="800" dirty="0" smtClean="0"/>
              <a:t>Pušačice starije od 35 godina (manje od 20 cigareta na dan); </a:t>
            </a:r>
          </a:p>
          <a:p>
            <a:r>
              <a:rPr lang="vi-VN" sz="800" dirty="0" smtClean="0"/>
              <a:t>Preboljeli karcinom dojke bez recidiva zadnjih pet godina; </a:t>
            </a:r>
          </a:p>
          <a:p>
            <a:r>
              <a:rPr lang="vi-VN" sz="800" dirty="0" smtClean="0"/>
              <a:t>Interakcija s drugim lijekovima; </a:t>
            </a:r>
          </a:p>
          <a:p>
            <a:r>
              <a:rPr lang="vi-VN" sz="800" dirty="0" smtClean="0"/>
              <a:t>Žučni kamenci.</a:t>
            </a:r>
            <a:endParaRPr lang="hr-HR" sz="800" dirty="0" smtClean="0"/>
          </a:p>
          <a:p>
            <a:pPr>
              <a:buNone/>
            </a:pPr>
            <a:r>
              <a:rPr lang="vi-VN" sz="800" b="1" dirty="0" smtClean="0"/>
              <a:t>WHO kategorija 2 (prednost nadmašuje rizik terapije)</a:t>
            </a:r>
          </a:p>
          <a:p>
            <a:r>
              <a:rPr lang="vi-VN" sz="800" dirty="0" smtClean="0"/>
              <a:t>Jake glavobolje nakon početka uzimanja OHK; </a:t>
            </a:r>
          </a:p>
          <a:p>
            <a:r>
              <a:rPr lang="vi-VN" sz="800" dirty="0" smtClean="0"/>
              <a:t>Diabetes mellitus; </a:t>
            </a:r>
          </a:p>
          <a:p>
            <a:r>
              <a:rPr lang="vi-VN" sz="800" dirty="0" smtClean="0"/>
              <a:t>Veći kirurški zahvati bez imobilizacije; </a:t>
            </a:r>
          </a:p>
          <a:p>
            <a:r>
              <a:rPr lang="vi-VN" sz="800" dirty="0" smtClean="0"/>
              <a:t>Srpasta anemija; </a:t>
            </a:r>
          </a:p>
          <a:p>
            <a:r>
              <a:rPr lang="vi-VN" sz="800" dirty="0" smtClean="0"/>
              <a:t>Povišeni krvni tlak od 140/100 do 159/109 mmHg; </a:t>
            </a:r>
          </a:p>
          <a:p>
            <a:r>
              <a:rPr lang="vi-VN" sz="800" dirty="0" smtClean="0"/>
              <a:t>Nerazjašnjen tumor dojke; </a:t>
            </a:r>
          </a:p>
          <a:p>
            <a:r>
              <a:rPr lang="vi-VN" sz="800" dirty="0" smtClean="0"/>
              <a:t>Karcinom cerviksa; </a:t>
            </a:r>
          </a:p>
          <a:p>
            <a:r>
              <a:rPr lang="vi-VN" sz="800" dirty="0" smtClean="0"/>
              <a:t>Starost veća od 50 godina; </a:t>
            </a:r>
          </a:p>
          <a:p>
            <a:r>
              <a:rPr lang="vi-VN" sz="800" dirty="0" smtClean="0"/>
              <a:t>Obiteljska anamneza dislipidemije i srčanog infarkta u mlađoj životnoj dobi bližih rođaka;</a:t>
            </a:r>
            <a:endParaRPr lang="hr-HR" sz="800" dirty="0" smtClean="0"/>
          </a:p>
          <a:p>
            <a:pPr>
              <a:buNone/>
            </a:pPr>
            <a:r>
              <a:rPr lang="vi-VN" sz="800" b="1" dirty="0" smtClean="0"/>
              <a:t>WHO kategorija 1 (bez ograničenja)</a:t>
            </a:r>
            <a:r>
              <a:rPr lang="hr-HR" sz="800" b="1" dirty="0" smtClean="0"/>
              <a:t> </a:t>
            </a:r>
            <a:r>
              <a:rPr lang="hr-HR" sz="800" dirty="0" smtClean="0"/>
              <a:t>-</a:t>
            </a:r>
            <a:r>
              <a:rPr lang="vi-VN" sz="800" dirty="0" smtClean="0"/>
              <a:t>stanja koja u osnovi nisu povezana s metabolizmom hormonsko-kontraceptivnih sastojaka, pa nema ograničenja za uporabu hormonske kontracepcije.</a:t>
            </a:r>
            <a:endParaRPr lang="vi-VN" sz="800" b="1" dirty="0" smtClean="0"/>
          </a:p>
          <a:p>
            <a:r>
              <a:rPr lang="vi-VN" sz="800" dirty="0" smtClean="0"/>
              <a:t>Puerperij 21 dan ili dulje; </a:t>
            </a:r>
          </a:p>
          <a:p>
            <a:r>
              <a:rPr lang="vi-VN" sz="800" dirty="0" smtClean="0"/>
              <a:t>Nakon pobačaja (prvi i drugi trimestar); </a:t>
            </a:r>
          </a:p>
          <a:p>
            <a:r>
              <a:rPr lang="vi-VN" sz="800" dirty="0" smtClean="0"/>
              <a:t>Anamneza gestacijskog dijabetesa; </a:t>
            </a:r>
          </a:p>
          <a:p>
            <a:r>
              <a:rPr lang="vi-VN" sz="800" dirty="0" smtClean="0"/>
              <a:t>Varikozne vene; </a:t>
            </a:r>
          </a:p>
          <a:p>
            <a:r>
              <a:rPr lang="vi-VN" sz="800" dirty="0" smtClean="0"/>
              <a:t>Blage glavobolje; </a:t>
            </a:r>
          </a:p>
          <a:p>
            <a:r>
              <a:rPr lang="vi-VN" sz="800" dirty="0" smtClean="0"/>
              <a:t>Nepravilni menstruacijski ciklus bez anemije; </a:t>
            </a:r>
          </a:p>
          <a:p>
            <a:r>
              <a:rPr lang="vi-VN" sz="800" dirty="0" smtClean="0"/>
              <a:t>Preboljela ili postojeća zdjelična upalna bolest (pelvic inflammatory disease- PID); </a:t>
            </a:r>
          </a:p>
          <a:p>
            <a:r>
              <a:rPr lang="vi-VN" sz="800" dirty="0" smtClean="0"/>
              <a:t>Preboljela ili postojeća spolno prenosiva bolest (sexual transmited disease- STD); </a:t>
            </a:r>
          </a:p>
          <a:p>
            <a:r>
              <a:rPr lang="vi-VN" sz="800" dirty="0" smtClean="0"/>
              <a:t>Vaginitis bez purulentnog cervicitisa; </a:t>
            </a:r>
          </a:p>
          <a:p>
            <a:r>
              <a:rPr lang="vi-VN" sz="800" dirty="0" smtClean="0"/>
              <a:t>Povećan rizik za STD; </a:t>
            </a:r>
          </a:p>
          <a:p>
            <a:r>
              <a:rPr lang="vi-VN" sz="800" dirty="0" smtClean="0"/>
              <a:t>HIV pozitivnost ili visoki rizik za AIDS; </a:t>
            </a:r>
          </a:p>
          <a:p>
            <a:r>
              <a:rPr lang="vi-VN" sz="800" dirty="0" smtClean="0"/>
              <a:t>Benigni tumori dojke; </a:t>
            </a:r>
          </a:p>
          <a:p>
            <a:r>
              <a:rPr lang="vi-VN" sz="800" dirty="0" smtClean="0"/>
              <a:t>Obiteljska anamneza karcinoma dojke, ovarija i endometrija; </a:t>
            </a:r>
          </a:p>
          <a:p>
            <a:r>
              <a:rPr lang="vi-VN" sz="800" dirty="0" smtClean="0"/>
              <a:t>Pozitivni markeri na hepatitis; </a:t>
            </a:r>
          </a:p>
          <a:p>
            <a:r>
              <a:rPr lang="vi-VN" sz="800" dirty="0" smtClean="0"/>
              <a:t>Miom uterusa; </a:t>
            </a:r>
          </a:p>
          <a:p>
            <a:r>
              <a:rPr lang="vi-VN" sz="800" dirty="0" smtClean="0"/>
              <a:t>Ranija izvanmaternična trudnoća; </a:t>
            </a:r>
          </a:p>
          <a:p>
            <a:r>
              <a:rPr lang="vi-VN" sz="800" dirty="0" smtClean="0"/>
              <a:t>Pretilost.</a:t>
            </a:r>
          </a:p>
          <a:p>
            <a:endParaRPr lang="vi-VN" sz="800" dirty="0" smtClean="0"/>
          </a:p>
          <a:p>
            <a:endParaRPr lang="hr-HR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Osim kontracepcijskih</a:t>
            </a:r>
            <a:r>
              <a:rPr lang="hr-HR" baseline="0" dirty="0" smtClean="0"/>
              <a:t> učinaka HK primjenjujemo kako bi prevenirali određena stanja. </a:t>
            </a:r>
          </a:p>
          <a:p>
            <a:r>
              <a:rPr lang="hr-HR" baseline="0" dirty="0" smtClean="0"/>
              <a:t>Primjenom OHK smanjujemo rizik od GEU  za 95%, (dok bakreni uložak i Mirena povisuje rizik od GEU (6,9% svih trudnoća)), inhibicijom ovulacije KOK reducira rizik za </a:t>
            </a:r>
            <a:r>
              <a:rPr lang="hr-HR" baseline="0" dirty="0" err="1" smtClean="0"/>
              <a:t>luteinske</a:t>
            </a:r>
            <a:r>
              <a:rPr lang="hr-HR" baseline="0" dirty="0" smtClean="0"/>
              <a:t> ciste 75%, a za </a:t>
            </a:r>
            <a:r>
              <a:rPr lang="hr-HR" baseline="0" dirty="0" err="1" smtClean="0"/>
              <a:t>folikluarne</a:t>
            </a:r>
            <a:r>
              <a:rPr lang="hr-HR" baseline="0" dirty="0" smtClean="0"/>
              <a:t> ciste 49%, smanjuje rizik za 40% od benignih bolesti dojke, PID za 50%, reducira rizik nastanka raka endometrija za 50%, raka jajnika  i kolona za 40%. Dužim uzimanjem OHK  ovi rizici se </a:t>
            </a:r>
            <a:r>
              <a:rPr lang="hr-HR" baseline="0" dirty="0" err="1" smtClean="0"/>
              <a:t>jos</a:t>
            </a:r>
            <a:r>
              <a:rPr lang="hr-HR" baseline="0" dirty="0" smtClean="0"/>
              <a:t> više smanjuju.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20% korisnica</a:t>
            </a:r>
            <a:r>
              <a:rPr lang="hr-HR" baseline="0" dirty="0" smtClean="0"/>
              <a:t> OHK se prepisuje za  liječenje raznih stanja i bolesti kao što su ovdje navedeni. </a:t>
            </a:r>
          </a:p>
          <a:p>
            <a:r>
              <a:rPr lang="hr-HR" baseline="0" dirty="0" smtClean="0"/>
              <a:t>OHK skraćuje trajanje menstruacije za 1,5 dan, reducira obilnost krvarenja u 90% žena, reducira volumen menstruacije za 50-60%, poboljšava anemiju za 50%, zaustavlja akutna krvarenja u 75% slučajeva, poboljšava DKM disfunkcijska krvarenja iz maternice za 80-90%. </a:t>
            </a:r>
          </a:p>
          <a:p>
            <a:r>
              <a:rPr lang="hr-HR" baseline="0" dirty="0" smtClean="0"/>
              <a:t>OHK ublažava simptome PMS, promjene raspoloženja , napuhnutost i porast težine, edema, </a:t>
            </a:r>
            <a:r>
              <a:rPr lang="hr-HR" baseline="0" dirty="0" err="1" smtClean="0"/>
              <a:t>mastodinije</a:t>
            </a:r>
            <a:r>
              <a:rPr lang="hr-HR" baseline="0" dirty="0" smtClean="0"/>
              <a:t>, nesanice za 60-80%.</a:t>
            </a:r>
          </a:p>
          <a:p>
            <a:r>
              <a:rPr lang="hr-HR" baseline="0" dirty="0" smtClean="0"/>
              <a:t>OHK SE Koristi i u liječenju endometrioze reducirajući bol, </a:t>
            </a:r>
            <a:r>
              <a:rPr lang="hr-HR" baseline="0" dirty="0" err="1" smtClean="0"/>
              <a:t>dismenoreju</a:t>
            </a:r>
            <a:r>
              <a:rPr lang="hr-HR" baseline="0" dirty="0" smtClean="0"/>
              <a:t> za 70% , </a:t>
            </a:r>
            <a:r>
              <a:rPr lang="hr-HR" baseline="0" dirty="0" err="1" smtClean="0"/>
              <a:t>adenomioze</a:t>
            </a:r>
            <a:r>
              <a:rPr lang="hr-HR" baseline="0" dirty="0" smtClean="0"/>
              <a:t>, a u mioma OHK reducira menstrualno krvarenje DOK dugotrajno uzimanje OHK može privremeno i usporiti rast mioma.</a:t>
            </a:r>
          </a:p>
          <a:p>
            <a:r>
              <a:rPr lang="hr-HR" baseline="0" dirty="0" smtClean="0"/>
              <a:t>Smatra se da se dugotrajnim uzimanjem OHK (duže od 10 god) smanjuje rizik za nastankom mioma za ČAK 30%.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Danas ću</a:t>
            </a:r>
            <a:r>
              <a:rPr lang="hr-HR" baseline="0" dirty="0" smtClean="0"/>
              <a:t> vam govoriti o primjeni HK u različitim stanjima kao sto su debljina, čija je </a:t>
            </a:r>
            <a:r>
              <a:rPr lang="hr-HR" baseline="0" dirty="0" err="1" smtClean="0"/>
              <a:t>prevalencija</a:t>
            </a:r>
            <a:r>
              <a:rPr lang="hr-HR" baseline="0" dirty="0" smtClean="0"/>
              <a:t> 20-30%, endometrioza 10-15% te miomi s </a:t>
            </a:r>
            <a:r>
              <a:rPr lang="hr-HR" baseline="0" dirty="0" err="1" smtClean="0"/>
              <a:t>prevalencijom</a:t>
            </a:r>
            <a:r>
              <a:rPr lang="hr-HR" baseline="0" dirty="0" smtClean="0"/>
              <a:t> oko 30%.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Prema Svjetskoj zdravstvenoj organizaciji </a:t>
            </a:r>
            <a:r>
              <a:rPr lang="hr-HR" dirty="0" err="1" smtClean="0"/>
              <a:t>tj.težinu</a:t>
            </a:r>
            <a:r>
              <a:rPr lang="hr-HR" dirty="0" smtClean="0"/>
              <a:t> dijelimo u nekoliko skupina, već</a:t>
            </a:r>
            <a:r>
              <a:rPr lang="hr-HR" baseline="0" dirty="0" smtClean="0"/>
              <a:t> je poznato da se BMI viši od 30 kg/m2 smatra debljinom I stupnja, ekstremnu debljinu označava BMI iznad 40 kg/m2. </a:t>
            </a:r>
          </a:p>
          <a:p>
            <a:r>
              <a:rPr lang="hr-HR" baseline="0" dirty="0" err="1" smtClean="0"/>
              <a:t>Inace</a:t>
            </a:r>
            <a:r>
              <a:rPr lang="hr-HR" baseline="0" dirty="0" smtClean="0"/>
              <a:t> u RH ima 62% predebelih osoba, 13. smo u svijetu , a 1. u Europi po centralnoj pretilosti.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debelih osoba</a:t>
            </a:r>
            <a:r>
              <a:rPr lang="hr-HR" baseline="0" dirty="0" smtClean="0"/>
              <a:t> koje uzimaju HK vidimo da se povećava rizik kontracepcijske greške za one teže od 70kg RR 1,6, a za one teže od 90kg rizik greške je 2,4. </a:t>
            </a:r>
          </a:p>
          <a:p>
            <a:r>
              <a:rPr lang="hr-HR" baseline="0" dirty="0" smtClean="0"/>
              <a:t>U debelih osoba se </a:t>
            </a:r>
            <a:r>
              <a:rPr lang="hr-HR" baseline="0" dirty="0" err="1" smtClean="0"/>
              <a:t>takodjer</a:t>
            </a:r>
            <a:r>
              <a:rPr lang="hr-HR" baseline="0" dirty="0" smtClean="0"/>
              <a:t> povećavaju rizici od metaboličkih poremećaja  kao što su IR, venska tromboza, kardiovaskularne i cerebrovaskularne bolesti te DM, stoga kod ovih žena moramo biti vrlo oprezni prilikom propisivanja HK.</a:t>
            </a:r>
          </a:p>
          <a:p>
            <a:r>
              <a:rPr lang="hr-HR" baseline="0" dirty="0" err="1" smtClean="0"/>
              <a:t>Progestin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only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pills</a:t>
            </a:r>
            <a:r>
              <a:rPr lang="hr-HR" baseline="0" dirty="0" smtClean="0"/>
              <a:t> ne povisuju rizike u debelih (što nam govori u prilog utjecaja EE 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95409-E72D-4FAF-A96D-BFD94E1FBBCA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372E1A-A207-4EF0-9FA8-8CC062C719BD}" type="datetimeFigureOut">
              <a:rPr lang="hr-HR" smtClean="0"/>
              <a:pPr/>
              <a:t>15.5.2014.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908152-B2C9-405E-8D6C-8940CF627814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docid=fAU_AZWFcXOm8M&amp;tbnid=g15ZcV3H0eVXDM:&amp;ved=0CAUQjRw&amp;url=http://www.womens-health-advice.com/questions/endometriosis-stages.html&amp;ei=bnBlU6CkBOeq0QXbroC4BQ&amp;bvm=bv.65788261,d.d2k&amp;psig=AFQjCNHjDvHUI1JVMLAQLrMv9mW75_Z7ZA&amp;ust=139924321729781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hr/url?sa=i&amp;rct=j&amp;q=&amp;esrc=s&amp;source=images&amp;cd=&amp;cad=rja&amp;uact=8&amp;docid=AqKQbiICF9CmHM&amp;tbnid=BalsTwQoPXJRvM:&amp;ved=0CAUQjRw&amp;url=http://ultrazvuk-tarle.hr/laboratorijske-pretrage/zdravlje/ultrazvuk%20maternice%20i%20jajnika&amp;ei=5eRxU8vWCoi3yAPS7oHYBA&amp;bvm=bv.66330100,d.bGE&amp;psig=AFQjCNHr0JZZtGb0VysF-fbTSfR1Wy6HCg&amp;ust=1400059437274797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hr/url?sa=i&amp;rct=j&amp;q=&amp;esrc=s&amp;source=images&amp;cd=&amp;cad=rja&amp;uact=8&amp;docid=3hgG4WscYCHSxM&amp;tbnid=MMTU9_96_qzk5M:&amp;ved=0CAUQjRw&amp;url=http://zena.hr/clanak/seksualno_zdravlje/endometrioza/616&amp;ei=3UpxU-_tKsXiPMX1gagE&amp;bvm=bv.66330100,d.ZGU&amp;psig=AFQjCNGnwxECxKGQ7ke9hFQqyHfGVgVHYA&amp;ust=140001991227897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r/url?sa=i&amp;rct=j&amp;q=&amp;esrc=s&amp;source=images&amp;cd=&amp;docid=ZZ0b5UJLPCUBFM&amp;tbnid=cRUj7jPkrefN-M:&amp;ved=0CAUQjRw&amp;url=https://www.med.unc.edu/timetoconceive%3cimg%20width=/Patient_Care/specialty-services/advanced-laparoscopy-pelvic-pain/unc-fibroid-center&amp;ei=0fxxU6LQBY3ZygOPxYG4Bw&amp;bvm=bv.66330100,d.bGE&amp;psig=AFQjCNH_98MW5lxVaKcOw47mk9pRAIBKWA&amp;ust=1400063276161545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hr/url?sa=i&amp;rct=j&amp;q=&amp;esrc=s&amp;source=images&amp;cd=&amp;cad=rja&amp;uact=8&amp;docid=3GdY7ZBU77r6ZM&amp;tbnid=duLpVxeHcMj5-M:&amp;ved=0CAUQjRw&amp;url=http://en.wikipedia.org/wiki/Uterine_fibroid&amp;ei=bvxxU_OUC8HnygPbo4DQAg&amp;bvm=bv.66330100,d.bGE&amp;psig=AFQjCNH_98MW5lxVaKcOw47mk9pRAIBKWA&amp;ust=140006327616154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fF79_AFU-PB5BM&amp;tbnid=ab9STUMG1QKs9M:&amp;ved=0CAUQjRw&amp;url=http://cochinblogs.blogspot.com/2010/11/fibroids-of-uterus-leiomyoma.html&amp;ei=zvNxU42tM-zLywPntIHQBQ&amp;bvm=bv.66330100,d.bGE&amp;psig=AFQjCNH_98MW5lxVaKcOw47mk9pRAIBKWA&amp;ust=140006327616154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it/url?sa=i&amp;rct=j&amp;q=&amp;esrc=s&amp;source=images&amp;cd=&amp;cad=rja&amp;uact=8&amp;docid=Tw3Nmn1fOcfHDM&amp;tbnid=Ip0yG4_r2aNHzM:&amp;ved=0CAUQjRw&amp;url=http://www.drhomeo.com/uterine-fibroids/homeopathic-remedies-for-uterine-fibroids-treatment/&amp;ei=sHJlU8exKIKq0QWww4CoAg&amp;bvm=bv.65788261,d.d2k&amp;psig=AFQjCNERr1JBaQ1U-NS45Q32-_1B3FXSwQ&amp;ust=1399243724938144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imgres?imgurl=http://img159.imageshack.us/img159/884/girlsaloudbo2.jpg&amp;imgrefurl=http://www.sanmerfly.bloger.hr/post/zene-njezna-umiljata-stvorenja-ili-prefrigane-kucke/503333.aspx&amp;usg=__sJdwox58aQNsS7qRXGinsnpyTYc=&amp;h=249&amp;w=347&amp;sz=18&amp;hl=hr&amp;start=238&amp;zoom=1&amp;tbnid=zIvIfYgJqvUnCM:&amp;tbnh=86&amp;tbnw=120&amp;ei=L8S_TfHsPJuO4gaBxYDVBA&amp;prev=/search?q=%C5%BEivot+%C5%BEena&amp;start=220&amp;hl=hr&amp;sa=N&amp;tbm=isch&amp;prmd=ivns&amp;itbs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-NmYZ-QdUFzV_M&amp;tbnid=-_OugJ5kaumg_M:&amp;ved=0CAUQjRw&amp;url=http://www.knjigovodstvo.konto-libar.hr/&amp;ei=63N0U6q3D8mFOJCVgKAG&amp;bvm=bv.66699033,d.d2k&amp;psig=AFQjCNEGSn5uhRQ_0EsxV4Ht_toPjC03Sw&amp;ust=140022716732690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hr/url?sa=i&amp;rct=j&amp;q=&amp;esrc=s&amp;source=images&amp;cd=&amp;cad=rja&amp;uact=8&amp;docid=-NjZ3gAxerlajM&amp;tbnid=0zqIo_-0NUyQYM:&amp;ved=0CAUQjRw&amp;url=http://www.pravoslavie.bg/%D0%98%D1%81%D1%82%D0%BE%D1%80%D0%B8%D1%8F/%D0%9E%D1%82-%D0%94%D0%B0%D0%BB%D0%BC%D0%B0%D1%86%D0%B8%D1%8F-%D0%B4%D0%BE-%D0%94%D1%83%D0%BD%D0%B0%D0%B2/&amp;ei=lXR0U8qSDM2-PfG5gPgJ&amp;bvm=bv.66699033,d.d2k&amp;psig=AFQjCNEbUE54R_UK9d4L29YjDfJ7F4Awrw&amp;ust=1400227302802100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imgres?imgurl=http://www.dobrevijesti.info/images/stories/vijesti/prevencija_stresa.jpg&amp;imgrefurl=http://www.dobrevijesti.info/kategorije-vijesti/zdravlje-i-ivot/4866-radost-ivljenja-produljuje-ivot&amp;usg=__QPfWyS8gBpdZ70uPw4b_etOALhA=&amp;h=90&amp;w=120&amp;sz=4&amp;hl=hr&amp;start=422&amp;zoom=1&amp;tbnid=6eiLHVXHOZMPoM:&amp;tbnh=66&amp;tbnw=88&amp;ei=CKi_TerEHcPX8gPTnJHzBQ&amp;prev=/search?q=prevencija&amp;start=420&amp;hl=hr&amp;sa=N&amp;tbm=isch&amp;prmd=ivnscm&amp;itbs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r/url?sa=i&amp;rct=j&amp;q=&amp;esrc=s&amp;source=images&amp;cd=&amp;cad=rja&amp;uact=8&amp;docid=p8Rd90ZnZHjZLM&amp;tbnid=-eWxNGGrDeAlmM:&amp;ved=0CAUQjRw&amp;url=https://www.mdguidelines.com/fibroid-tumor-of-uterus&amp;ei=8KJiU_GgH8PDPMv2gZgF&amp;psig=AFQjCNHlM2iZUBT63yc-WhSGfpGEKvadhQ&amp;ust=1399059529842094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hr/url?sa=i&amp;rct=j&amp;q=&amp;esrc=s&amp;source=images&amp;cd=&amp;cad=rja&amp;uact=8&amp;docid=qur2xY9je-mppM&amp;tbnid=mKWmZ47NPFmNVM:&amp;ved=0CAUQjRw&amp;url=http://bionews-tx.com/obesity/&amp;ei=86BiU7OyAaGa4wS6j4BI&amp;psig=AFQjCNGmP2TGOQvKQiOXGStopk6dhT3nTQ&amp;ust=139905872605130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tportal.hr/ResourceManager/GetImage.aspx?imgId=8925&amp;fmtId=30" TargetMode="External"/><Relationship Id="rId7" Type="http://schemas.openxmlformats.org/officeDocument/2006/relationships/hyperlink" Target="http://www.google.hr/imgres?imgurl=http://www.mojdoktor.hr/UserFiles/Image/O%C5%BDUJAK09/debljina_zamjena_zglobova2.jpg&amp;imgrefurl=http://www.mojdoktor.hr/default.aspx?page=43&amp;article=4004&amp;kw=zamjena_zglobova_zbog_debljine&amp;usg=__GLUxu8EoPzwFAGmifmDek4Aldcw=&amp;h=154&amp;w=200&amp;sz=12&amp;hl=hr&amp;start=36&amp;zoom=0&amp;tbnid=RPErizJ5jnzSfM:&amp;tbnh=80&amp;tbnw=104&amp;ei=uMK_TYGwJoaYOvTPhNME&amp;prev=/search?q=tjelesna+te%C5%BEina+debele&amp;start=20&amp;hl=hr&amp;sa=N&amp;tbm=isch&amp;prmd=ivns&amp;itbs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hr/imgres?imgurl=http://www.aromedica.hr/images/pretilost.jpg&amp;imgrefurl=http://www.aromedica.hr/tekstovi_primjenjena.html&amp;usg=__J-FhUWPrEeN0QqajsdQvYMjVX7E=&amp;h=100&amp;w=97&amp;sz=15&amp;hl=hr&amp;start=16&amp;zoom=1&amp;tbnid=LhNumRJ_-napgM:&amp;tbnh=82&amp;tbnw=80&amp;ei=OcC_TaG8KpCo8QOmt9H4BQ&amp;prev=/search?q=normalan+BMI&amp;hl=hr&amp;sa=X&amp;tbm=isch&amp;prmd=ivns&amp;itbs=1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8071048" cy="266429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Hormonska kontracepcija (HK) u posebnim stanjima- debljina, endometrioza, miom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280920" cy="259228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Ivana </a:t>
            </a:r>
            <a:r>
              <a:rPr lang="hr-HR" dirty="0" err="1" smtClean="0"/>
              <a:t>Maurac</a:t>
            </a:r>
            <a:r>
              <a:rPr lang="hr-HR" dirty="0" smtClean="0"/>
              <a:t>, Ana </a:t>
            </a:r>
            <a:r>
              <a:rPr lang="hr-HR" dirty="0" err="1" smtClean="0"/>
              <a:t>Zovak</a:t>
            </a:r>
            <a:r>
              <a:rPr lang="hr-HR" dirty="0" smtClean="0"/>
              <a:t>, Ivo Brozović </a:t>
            </a:r>
          </a:p>
          <a:p>
            <a:pPr algn="ctr"/>
            <a:r>
              <a:rPr lang="hr-HR" sz="2800" dirty="0" smtClean="0"/>
              <a:t>                               Klinika za ženske bolesti</a:t>
            </a:r>
            <a:r>
              <a:rPr lang="hr-HR" sz="3200" dirty="0" smtClean="0"/>
              <a:t> </a:t>
            </a:r>
            <a:r>
              <a:rPr lang="hr-HR" dirty="0" smtClean="0"/>
              <a:t>i porode </a:t>
            </a:r>
          </a:p>
          <a:p>
            <a:pPr algn="ctr"/>
            <a:r>
              <a:rPr lang="hr-HR" smtClean="0"/>
              <a:t>                                  </a:t>
            </a:r>
            <a:r>
              <a:rPr lang="hr-HR" dirty="0" smtClean="0"/>
              <a:t>KBC Zagreb</a:t>
            </a:r>
            <a:endParaRPr lang="hr-HR" dirty="0"/>
          </a:p>
        </p:txBody>
      </p:sp>
      <p:pic>
        <p:nvPicPr>
          <p:cNvPr id="39937" name="Picture 1" descr="kontracepc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60692"/>
            <a:ext cx="2736304" cy="212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KAKO DEBLJINA MOŽE SMANJITI UČINKOVITOST HORMONSKE KONTRACEPCIJE (HK)  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75252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utjecaj debljine </a:t>
            </a:r>
          </a:p>
          <a:p>
            <a:pPr>
              <a:buNone/>
            </a:pPr>
            <a:r>
              <a:rPr lang="hr-HR" dirty="0" smtClean="0"/>
              <a:t>    - na brojne metaboličke procese       učinkovitost kontracepcije </a:t>
            </a:r>
          </a:p>
          <a:p>
            <a:pPr>
              <a:buNone/>
            </a:pPr>
            <a:endParaRPr lang="hr-H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r-HR" dirty="0" smtClean="0"/>
              <a:t> </a:t>
            </a:r>
            <a:r>
              <a:rPr lang="hr-HR" dirty="0" err="1" smtClean="0">
                <a:solidFill>
                  <a:srgbClr val="FF3399"/>
                </a:solidFill>
              </a:rPr>
              <a:t>klirens</a:t>
            </a:r>
            <a:r>
              <a:rPr lang="hr-HR" dirty="0" smtClean="0">
                <a:solidFill>
                  <a:srgbClr val="FF3399"/>
                </a:solidFill>
              </a:rPr>
              <a:t> </a:t>
            </a:r>
            <a:r>
              <a:rPr lang="hr-HR" dirty="0" smtClean="0"/>
              <a:t>lijekova </a:t>
            </a:r>
            <a:r>
              <a:rPr lang="hr-HR" dirty="0" err="1" smtClean="0"/>
              <a:t>metaboliziranih</a:t>
            </a:r>
            <a:r>
              <a:rPr lang="hr-HR" dirty="0" smtClean="0"/>
              <a:t> u </a:t>
            </a:r>
            <a:r>
              <a:rPr lang="hr-HR" dirty="0" err="1" smtClean="0"/>
              <a:t>jetri</a:t>
            </a:r>
            <a:r>
              <a:rPr lang="hr-HR" dirty="0" smtClean="0"/>
              <a:t>, kao što su </a:t>
            </a:r>
            <a:r>
              <a:rPr lang="hr-HR" dirty="0" err="1" smtClean="0"/>
              <a:t>sterodni</a:t>
            </a:r>
            <a:r>
              <a:rPr lang="hr-HR" dirty="0" smtClean="0"/>
              <a:t> lijekovi, </a:t>
            </a:r>
            <a:r>
              <a:rPr lang="hr-HR" dirty="0" smtClean="0">
                <a:solidFill>
                  <a:srgbClr val="FF3399"/>
                </a:solidFill>
              </a:rPr>
              <a:t>povećava </a:t>
            </a:r>
            <a:r>
              <a:rPr lang="hr-HR" dirty="0" smtClean="0"/>
              <a:t>se sa &gt; </a:t>
            </a:r>
            <a:r>
              <a:rPr lang="hr-HR" dirty="0" err="1" smtClean="0"/>
              <a:t>tj.težinom</a:t>
            </a:r>
            <a:endParaRPr lang="hr-HR" dirty="0" smtClean="0"/>
          </a:p>
          <a:p>
            <a:r>
              <a:rPr lang="hr-HR" dirty="0" smtClean="0"/>
              <a:t>vrijeme </a:t>
            </a:r>
            <a:r>
              <a:rPr lang="hr-HR" dirty="0" err="1" smtClean="0"/>
              <a:t>poluživota</a:t>
            </a:r>
            <a:r>
              <a:rPr lang="hr-HR" dirty="0" smtClean="0"/>
              <a:t> ovih lijekova kraće je u pretilih osoba</a:t>
            </a:r>
          </a:p>
          <a:p>
            <a:r>
              <a:rPr lang="hr-HR" dirty="0" smtClean="0"/>
              <a:t>  serumske vrijednosti lijekova   učinkovitost kontracepcije</a:t>
            </a:r>
          </a:p>
          <a:p>
            <a:r>
              <a:rPr lang="hr-HR" dirty="0" smtClean="0">
                <a:solidFill>
                  <a:srgbClr val="FF3399"/>
                </a:solidFill>
              </a:rPr>
              <a:t>&gt;volumen krvi        </a:t>
            </a:r>
            <a:r>
              <a:rPr lang="hr-HR" dirty="0" err="1" smtClean="0"/>
              <a:t>dilucija</a:t>
            </a:r>
            <a:r>
              <a:rPr lang="hr-HR" dirty="0" smtClean="0"/>
              <a:t> </a:t>
            </a:r>
            <a:r>
              <a:rPr lang="hr-HR" dirty="0" err="1" smtClean="0"/>
              <a:t>koncetracije</a:t>
            </a:r>
            <a:r>
              <a:rPr lang="hr-HR" dirty="0" smtClean="0"/>
              <a:t> steroidnih </a:t>
            </a:r>
            <a:r>
              <a:rPr lang="hr-HR" dirty="0" err="1" smtClean="0"/>
              <a:t>kontraceptiva</a:t>
            </a:r>
            <a:endParaRPr lang="hr-HR" dirty="0" smtClean="0"/>
          </a:p>
          <a:p>
            <a:r>
              <a:rPr lang="hr-HR" dirty="0" smtClean="0">
                <a:solidFill>
                  <a:srgbClr val="FF3399"/>
                </a:solidFill>
              </a:rPr>
              <a:t>masne stanice apsorbiraju steroide             </a:t>
            </a:r>
            <a:r>
              <a:rPr lang="hr-HR" dirty="0" smtClean="0"/>
              <a:t>snižena koncentracija cirkulirajućih steroida 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endParaRPr lang="hr-HR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55976" y="40050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1560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flipV="1">
            <a:off x="2483768" y="4365104"/>
            <a:ext cx="432048" cy="360040"/>
          </a:xfrm>
          <a:prstGeom prst="rightArrow">
            <a:avLst>
              <a:gd name="adj1" fmla="val 50000"/>
              <a:gd name="adj2" fmla="val 52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ight Arrow 13"/>
          <p:cNvSpPr/>
          <p:nvPr/>
        </p:nvSpPr>
        <p:spPr>
          <a:xfrm flipV="1">
            <a:off x="4860032" y="4725144"/>
            <a:ext cx="648072" cy="360040"/>
          </a:xfrm>
          <a:prstGeom prst="rightArrow">
            <a:avLst>
              <a:gd name="adj1" fmla="val 50000"/>
              <a:gd name="adj2" fmla="val 52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 flipV="1">
            <a:off x="4499992" y="2276872"/>
            <a:ext cx="360040" cy="288032"/>
          </a:xfrm>
          <a:prstGeom prst="rightArrow">
            <a:avLst>
              <a:gd name="adj1" fmla="val 50000"/>
              <a:gd name="adj2" fmla="val 52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hr-HR" sz="3600" dirty="0" smtClean="0"/>
              <a:t>UČINKOVITE METODE HK U </a:t>
            </a:r>
            <a:r>
              <a:rPr lang="hr-HR" sz="3600" dirty="0" smtClean="0"/>
              <a:t>DEBELIH </a:t>
            </a:r>
            <a:r>
              <a:rPr lang="hr-HR" sz="3600" dirty="0" smtClean="0"/>
              <a:t>ŽENA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sz="4000" dirty="0" smtClean="0">
                <a:solidFill>
                  <a:srgbClr val="FF3399"/>
                </a:solidFill>
              </a:rPr>
              <a:t>IUS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err="1" smtClean="0">
                <a:solidFill>
                  <a:srgbClr val="FF3399"/>
                </a:solidFill>
              </a:rPr>
              <a:t>Gestageni</a:t>
            </a:r>
            <a:r>
              <a:rPr lang="hr-HR" dirty="0" smtClean="0"/>
              <a:t>- “</a:t>
            </a:r>
            <a:r>
              <a:rPr lang="hr-HR" dirty="0" err="1" smtClean="0"/>
              <a:t>Progestin</a:t>
            </a:r>
            <a:r>
              <a:rPr lang="hr-HR" dirty="0" smtClean="0"/>
              <a:t> </a:t>
            </a:r>
            <a:r>
              <a:rPr lang="hr-HR" dirty="0" err="1" smtClean="0"/>
              <a:t>only</a:t>
            </a:r>
            <a:r>
              <a:rPr lang="hr-HR" dirty="0" smtClean="0"/>
              <a:t> </a:t>
            </a:r>
            <a:r>
              <a:rPr lang="hr-HR" dirty="0" err="1" smtClean="0"/>
              <a:t>pills</a:t>
            </a:r>
            <a:r>
              <a:rPr lang="hr-HR" dirty="0" smtClean="0"/>
              <a:t>” POP </a:t>
            </a:r>
            <a:r>
              <a:rPr lang="hr-HR" dirty="0" smtClean="0"/>
              <a:t>–</a:t>
            </a:r>
            <a:r>
              <a:rPr lang="hr-HR" dirty="0" err="1" smtClean="0"/>
              <a:t>desogestrel</a:t>
            </a:r>
            <a:r>
              <a:rPr lang="hr-HR" dirty="0" smtClean="0">
                <a:solidFill>
                  <a:srgbClr val="D60093"/>
                </a:solidFill>
              </a:rPr>
              <a:t>(</a:t>
            </a:r>
            <a:r>
              <a:rPr lang="hr-HR" dirty="0" err="1" smtClean="0">
                <a:solidFill>
                  <a:srgbClr val="D60093"/>
                </a:solidFill>
              </a:rPr>
              <a:t>Cerazette</a:t>
            </a:r>
            <a:r>
              <a:rPr lang="hr-HR" dirty="0" smtClean="0">
                <a:solidFill>
                  <a:srgbClr val="FF3399"/>
                </a:solidFill>
              </a:rPr>
              <a:t>)</a:t>
            </a:r>
            <a:r>
              <a:rPr lang="hr-HR" dirty="0" smtClean="0"/>
              <a:t>-nuspojave česta probojna krvarenja </a:t>
            </a:r>
          </a:p>
          <a:p>
            <a:r>
              <a:rPr lang="hr-HR" dirty="0" smtClean="0">
                <a:solidFill>
                  <a:srgbClr val="FF3399"/>
                </a:solidFill>
              </a:rPr>
              <a:t>KOK</a:t>
            </a:r>
            <a:r>
              <a:rPr lang="hr-HR" dirty="0" smtClean="0"/>
              <a:t>- </a:t>
            </a:r>
            <a:r>
              <a:rPr lang="hr-HR" dirty="0" err="1" smtClean="0"/>
              <a:t>drospirenon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D60093"/>
                </a:solidFill>
              </a:rPr>
              <a:t>(</a:t>
            </a:r>
            <a:r>
              <a:rPr lang="hr-HR" dirty="0" err="1" smtClean="0">
                <a:solidFill>
                  <a:srgbClr val="D60093"/>
                </a:solidFill>
              </a:rPr>
              <a:t>Yasmin</a:t>
            </a:r>
            <a:r>
              <a:rPr lang="hr-HR" dirty="0" smtClean="0">
                <a:solidFill>
                  <a:srgbClr val="D60093"/>
                </a:solidFill>
              </a:rPr>
              <a:t> , </a:t>
            </a:r>
            <a:r>
              <a:rPr lang="hr-HR" dirty="0" err="1" smtClean="0">
                <a:solidFill>
                  <a:srgbClr val="D60093"/>
                </a:solidFill>
              </a:rPr>
              <a:t>Yaz</a:t>
            </a:r>
            <a:r>
              <a:rPr lang="hr-HR" dirty="0" smtClean="0"/>
              <a:t>) -</a:t>
            </a:r>
            <a:r>
              <a:rPr lang="hr-HR" dirty="0" err="1" smtClean="0"/>
              <a:t>antimineralokortikoidna</a:t>
            </a:r>
            <a:r>
              <a:rPr lang="hr-HR" dirty="0" smtClean="0"/>
              <a:t> aktivnost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3399"/>
                </a:solidFill>
              </a:rPr>
              <a:t>kontracepcijski </a:t>
            </a:r>
            <a:r>
              <a:rPr lang="hr-HR" dirty="0" err="1" smtClean="0">
                <a:solidFill>
                  <a:srgbClr val="FF3399"/>
                </a:solidFill>
              </a:rPr>
              <a:t>naljepak</a:t>
            </a:r>
            <a:r>
              <a:rPr lang="hr-HR" dirty="0" smtClean="0">
                <a:solidFill>
                  <a:srgbClr val="FF3399"/>
                </a:solidFill>
              </a:rPr>
              <a:t> </a:t>
            </a:r>
            <a:r>
              <a:rPr lang="hr-HR" dirty="0" smtClean="0"/>
              <a:t>– </a:t>
            </a:r>
            <a:r>
              <a:rPr lang="hr-HR" dirty="0" smtClean="0">
                <a:solidFill>
                  <a:srgbClr val="D60093"/>
                </a:solidFill>
              </a:rPr>
              <a:t>(</a:t>
            </a:r>
            <a:r>
              <a:rPr lang="hr-HR" dirty="0" err="1" smtClean="0">
                <a:solidFill>
                  <a:srgbClr val="D60093"/>
                </a:solidFill>
              </a:rPr>
              <a:t>Evra</a:t>
            </a:r>
            <a:r>
              <a:rPr lang="hr-HR" dirty="0" smtClean="0">
                <a:solidFill>
                  <a:srgbClr val="D60093"/>
                </a:solidFill>
              </a:rPr>
              <a:t>)- </a:t>
            </a:r>
            <a:r>
              <a:rPr lang="hr-HR" dirty="0" smtClean="0"/>
              <a:t>manje učinkovit u žena TT&gt;90kg</a:t>
            </a:r>
          </a:p>
          <a:p>
            <a:r>
              <a:rPr lang="hr-HR" dirty="0" smtClean="0">
                <a:solidFill>
                  <a:srgbClr val="FF3399"/>
                </a:solidFill>
              </a:rPr>
              <a:t>vaginalni prsten</a:t>
            </a:r>
            <a:r>
              <a:rPr lang="hr-HR" dirty="0" smtClean="0"/>
              <a:t>-</a:t>
            </a:r>
            <a:r>
              <a:rPr lang="hr-HR" dirty="0" smtClean="0">
                <a:solidFill>
                  <a:srgbClr val="FF3399"/>
                </a:solidFill>
              </a:rPr>
              <a:t> </a:t>
            </a:r>
            <a:r>
              <a:rPr lang="hr-HR" dirty="0" err="1" smtClean="0"/>
              <a:t>NuvaRing</a:t>
            </a:r>
            <a:r>
              <a:rPr lang="hr-HR" dirty="0" smtClean="0"/>
              <a:t> (</a:t>
            </a:r>
            <a:r>
              <a:rPr lang="hr-HR" dirty="0" err="1" smtClean="0"/>
              <a:t>etonogestrel</a:t>
            </a:r>
            <a:r>
              <a:rPr lang="hr-HR" dirty="0" smtClean="0"/>
              <a:t> 120µg/dan i EE 15µg/dan)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Oval 3"/>
          <p:cNvSpPr/>
          <p:nvPr/>
        </p:nvSpPr>
        <p:spPr>
          <a:xfrm>
            <a:off x="2267744" y="1556792"/>
            <a:ext cx="2304256" cy="842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Bakreni IUD</a:t>
            </a:r>
            <a:endParaRPr lang="hr-HR" dirty="0"/>
          </a:p>
        </p:txBody>
      </p:sp>
      <p:sp>
        <p:nvSpPr>
          <p:cNvPr id="5" name="Oval 4"/>
          <p:cNvSpPr/>
          <p:nvPr/>
        </p:nvSpPr>
        <p:spPr>
          <a:xfrm>
            <a:off x="2267744" y="2348880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Levonorgestrel</a:t>
            </a:r>
            <a:r>
              <a:rPr lang="hr-HR" dirty="0" smtClean="0"/>
              <a:t> (20µg/dan) IUD</a:t>
            </a:r>
          </a:p>
          <a:p>
            <a:pPr algn="ctr"/>
            <a:r>
              <a:rPr lang="hr-HR" dirty="0" smtClean="0">
                <a:solidFill>
                  <a:srgbClr val="FF66FF"/>
                </a:solidFill>
              </a:rPr>
              <a:t>(Mirena)  </a:t>
            </a:r>
            <a:endParaRPr lang="hr-HR" dirty="0">
              <a:solidFill>
                <a:srgbClr val="FF66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20377716" flipV="1">
            <a:off x="1567526" y="2021657"/>
            <a:ext cx="643541" cy="229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 rot="1258506">
            <a:off x="1563488" y="2531765"/>
            <a:ext cx="658417" cy="210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4572000" y="2204864"/>
            <a:ext cx="689839" cy="23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ounded Rectangle 8"/>
          <p:cNvSpPr/>
          <p:nvPr/>
        </p:nvSpPr>
        <p:spPr>
          <a:xfrm>
            <a:off x="5364088" y="1772816"/>
            <a:ext cx="3384376" cy="1440160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rgbClr val="FF0000"/>
                </a:solidFill>
              </a:rPr>
              <a:t>IUS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NAJBOLJI </a:t>
            </a:r>
            <a:r>
              <a:rPr lang="hr-HR" dirty="0" smtClean="0"/>
              <a:t>izbor kontracepcije </a:t>
            </a:r>
            <a:r>
              <a:rPr lang="hr-HR" dirty="0" smtClean="0">
                <a:solidFill>
                  <a:srgbClr val="FF0000"/>
                </a:solidFill>
              </a:rPr>
              <a:t>u </a:t>
            </a:r>
            <a:r>
              <a:rPr lang="hr-HR" dirty="0" smtClean="0">
                <a:solidFill>
                  <a:srgbClr val="FF0000"/>
                </a:solidFill>
              </a:rPr>
              <a:t>debelih </a:t>
            </a:r>
            <a:r>
              <a:rPr lang="hr-HR" dirty="0" smtClean="0">
                <a:solidFill>
                  <a:srgbClr val="FF0000"/>
                </a:solidFill>
              </a:rPr>
              <a:t>žena</a:t>
            </a:r>
            <a:r>
              <a:rPr lang="hr-HR" dirty="0" smtClean="0"/>
              <a:t>!</a:t>
            </a:r>
          </a:p>
        </p:txBody>
      </p:sp>
      <p:sp>
        <p:nvSpPr>
          <p:cNvPr id="10" name="Oval 9"/>
          <p:cNvSpPr/>
          <p:nvPr/>
        </p:nvSpPr>
        <p:spPr>
          <a:xfrm>
            <a:off x="2051720" y="6093296"/>
            <a:ext cx="5184576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rgbClr val="FF0000"/>
              </a:solidFill>
            </a:endParaRPr>
          </a:p>
          <a:p>
            <a:pPr algn="ctr"/>
            <a:r>
              <a:rPr lang="hr-HR" dirty="0" smtClean="0">
                <a:solidFill>
                  <a:srgbClr val="CC66FF"/>
                </a:solidFill>
              </a:rPr>
              <a:t>HK nije sredstvo za mršavljenje!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FFC000"/>
                </a:solidFill>
              </a:rPr>
              <a:t>ENDOMETRIOZA I HK</a:t>
            </a:r>
            <a:endParaRPr lang="hr-HR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3399"/>
                </a:solidFill>
              </a:rPr>
              <a:t>Endometrioza</a:t>
            </a:r>
            <a:r>
              <a:rPr lang="hr-HR" dirty="0" smtClean="0"/>
              <a:t>  - kronična upalna bolest karakterizirana rastom endometrija izvan maternice - zahtjeva dugoročno liječenje - </a:t>
            </a:r>
            <a:r>
              <a:rPr lang="hr-HR" dirty="0" err="1" smtClean="0"/>
              <a:t>prevalencija</a:t>
            </a:r>
            <a:r>
              <a:rPr lang="hr-HR" dirty="0" smtClean="0"/>
              <a:t> u populaciji </a:t>
            </a:r>
            <a:r>
              <a:rPr lang="hr-HR" dirty="0" smtClean="0">
                <a:solidFill>
                  <a:srgbClr val="FF3399"/>
                </a:solidFill>
              </a:rPr>
              <a:t>10-15%</a:t>
            </a:r>
          </a:p>
          <a:p>
            <a:r>
              <a:rPr lang="hr-HR" dirty="0" smtClean="0"/>
              <a:t>Cilj terapije – ublažiti simptome i daljnje širenje bolesti</a:t>
            </a:r>
          </a:p>
          <a:p>
            <a:r>
              <a:rPr lang="hr-HR" dirty="0" smtClean="0">
                <a:solidFill>
                  <a:srgbClr val="FF3399"/>
                </a:solidFill>
              </a:rPr>
              <a:t>Individualizirani pristup- </a:t>
            </a:r>
            <a:r>
              <a:rPr lang="hr-HR" dirty="0" smtClean="0"/>
              <a:t>uzimajući u obzir težinu simptoma , lokalizaciju i proširenost bolesti, želju za potomstvom, dob bolesnice, nuspojave lijekova, komplikacije operativnog zahvata i cijenu liječenja</a:t>
            </a:r>
            <a:endParaRPr lang="hr-HR" dirty="0"/>
          </a:p>
        </p:txBody>
      </p:sp>
      <p:pic>
        <p:nvPicPr>
          <p:cNvPr id="18434" name="Picture 2" descr="https://encrypted-tbn1.gstatic.com/images?q=tbn:ANd9GcRJmGQM-dwZUUu2jcjKQkLDwxrNgya_R7PM_ExP0jY6Ad13eHT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825" y="908720"/>
            <a:ext cx="1866175" cy="1584176"/>
          </a:xfrm>
          <a:prstGeom prst="rect">
            <a:avLst/>
          </a:prstGeom>
          <a:noFill/>
        </p:spPr>
      </p:pic>
      <p:pic>
        <p:nvPicPr>
          <p:cNvPr id="20482" name="Picture 2" descr="http://ultrazvuk-tarle.hr/images/uploads/CYSTA_ENDOMETRIOZA_J_PUZ_CROP002_thumb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60648"/>
            <a:ext cx="2216019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44450"/>
            <a:ext cx="9144000" cy="7223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hr-HR" sz="3600" dirty="0"/>
              <a:t>ENDOMETRIOZA: simptomi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1520" y="836712"/>
            <a:ext cx="5400675" cy="1008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Symbol" pitchFamily="18" charset="2"/>
              <a:buChar char="®"/>
            </a:pPr>
            <a:r>
              <a:rPr lang="hr-HR" sz="2800" dirty="0">
                <a:sym typeface="Symbol" pitchFamily="18" charset="2"/>
              </a:rPr>
              <a:t> bolest koja napreduje</a:t>
            </a:r>
          </a:p>
          <a:p>
            <a:pPr>
              <a:buFont typeface="Symbol" pitchFamily="18" charset="2"/>
              <a:buChar char="®"/>
            </a:pPr>
            <a:r>
              <a:rPr lang="hr-HR" sz="2800" dirty="0">
                <a:sym typeface="Symbol" pitchFamily="18" charset="2"/>
              </a:rPr>
              <a:t> dg. kasni 7 godina</a:t>
            </a:r>
          </a:p>
        </p:txBody>
      </p:sp>
      <p:sp>
        <p:nvSpPr>
          <p:cNvPr id="72708" name="AutoShape 4" descr="Small confetti"/>
          <p:cNvSpPr>
            <a:spLocks noChangeArrowheads="1"/>
          </p:cNvSpPr>
          <p:nvPr/>
        </p:nvSpPr>
        <p:spPr bwMode="auto">
          <a:xfrm>
            <a:off x="0" y="2420888"/>
            <a:ext cx="4393059" cy="244827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hr-HR" dirty="0">
                <a:solidFill>
                  <a:schemeClr val="bg1"/>
                </a:solidFill>
              </a:rPr>
              <a:t> zdjelična bol	</a:t>
            </a:r>
            <a:r>
              <a:rPr lang="hr-HR" dirty="0" smtClean="0">
                <a:solidFill>
                  <a:schemeClr val="bg1"/>
                </a:solidFill>
              </a:rPr>
              <a:t> glavni simptom</a:t>
            </a:r>
            <a:endParaRPr lang="hr-H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dismenoreje</a:t>
            </a:r>
            <a:r>
              <a:rPr lang="hr-HR" dirty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r-HR" dirty="0">
                <a:solidFill>
                  <a:schemeClr val="bg1"/>
                </a:solidFill>
              </a:rPr>
              <a:t> iscrpljenost	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r-HR" dirty="0">
                <a:solidFill>
                  <a:schemeClr val="bg1"/>
                </a:solidFill>
              </a:rPr>
              <a:t> dispareunija	</a:t>
            </a:r>
            <a:r>
              <a:rPr lang="hr-HR" sz="2400" dirty="0">
                <a:solidFill>
                  <a:schemeClr val="bg1"/>
                </a:solidFill>
              </a:rPr>
              <a:t>	</a:t>
            </a:r>
            <a:endParaRPr lang="hr-HR" sz="2400" dirty="0">
              <a:solidFill>
                <a:srgbClr val="FFFF66"/>
              </a:solidFill>
            </a:endParaRPr>
          </a:p>
        </p:txBody>
      </p:sp>
      <p:sp>
        <p:nvSpPr>
          <p:cNvPr id="72709" name="AutoShape 5" descr="Small confetti"/>
          <p:cNvSpPr>
            <a:spLocks noChangeArrowheads="1"/>
          </p:cNvSpPr>
          <p:nvPr/>
        </p:nvSpPr>
        <p:spPr bwMode="auto">
          <a:xfrm>
            <a:off x="4572000" y="2348881"/>
            <a:ext cx="4248472" cy="252028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hr-HR" sz="2000" dirty="0">
                <a:solidFill>
                  <a:schemeClr val="bg1"/>
                </a:solidFill>
              </a:rPr>
              <a:t> </a:t>
            </a:r>
            <a:r>
              <a:rPr lang="hr-HR" sz="2000" dirty="0" err="1">
                <a:solidFill>
                  <a:schemeClr val="bg1"/>
                </a:solidFill>
              </a:rPr>
              <a:t>menoragija</a:t>
            </a:r>
            <a:r>
              <a:rPr lang="hr-HR" sz="2000" dirty="0">
                <a:solidFill>
                  <a:schemeClr val="bg1"/>
                </a:solidFill>
              </a:rPr>
              <a:t>    </a:t>
            </a:r>
            <a:r>
              <a:rPr lang="hr-HR" sz="2000" dirty="0">
                <a:solidFill>
                  <a:srgbClr val="FFFF66"/>
                </a:solidFill>
              </a:rPr>
              <a:t>	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r-HR" sz="2000" dirty="0">
                <a:solidFill>
                  <a:schemeClr val="bg1"/>
                </a:solidFill>
              </a:rPr>
              <a:t> bolna ovulacija		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r-HR" sz="2000" dirty="0">
                <a:solidFill>
                  <a:schemeClr val="bg1"/>
                </a:solidFill>
              </a:rPr>
              <a:t> mučnine			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hr-HR" sz="2000" dirty="0">
                <a:solidFill>
                  <a:schemeClr val="bg1"/>
                </a:solidFill>
              </a:rPr>
              <a:t> napuhnutost		</a:t>
            </a:r>
            <a:endParaRPr lang="hr-HR" sz="2000" dirty="0">
              <a:solidFill>
                <a:srgbClr val="FFFF66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hr-HR" sz="2000" dirty="0">
                <a:solidFill>
                  <a:schemeClr val="bg1"/>
                </a:solidFill>
              </a:rPr>
              <a:t> </a:t>
            </a:r>
            <a:r>
              <a:rPr lang="hr-HR" sz="2000" dirty="0" err="1">
                <a:solidFill>
                  <a:schemeClr val="bg1"/>
                </a:solidFill>
              </a:rPr>
              <a:t>QoL</a:t>
            </a:r>
            <a:r>
              <a:rPr lang="hr-HR" sz="20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hr-HR" sz="2400" dirty="0">
                <a:solidFill>
                  <a:srgbClr val="FFFF66"/>
                </a:solidFill>
                <a:cs typeface="Arial" pitchFamily="34" charset="0"/>
              </a:rPr>
              <a:t>	     </a:t>
            </a:r>
            <a:r>
              <a:rPr lang="hr-HR" sz="24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72710" name="Picture 6" descr="endometrioza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510005" cy="1650876"/>
          </a:xfrm>
          <a:prstGeom prst="rect">
            <a:avLst/>
          </a:prstGeom>
          <a:noFill/>
        </p:spPr>
      </p:pic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580112" y="4293096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2555776" y="3284984"/>
            <a:ext cx="1511300" cy="144016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/>
              <a:t>50-90%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7164288" y="3068961"/>
            <a:ext cx="1511300" cy="151216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3200" dirty="0"/>
              <a:t>50-70%</a:t>
            </a:r>
          </a:p>
        </p:txBody>
      </p:sp>
      <p:pic>
        <p:nvPicPr>
          <p:cNvPr id="24578" name="Picture 2" descr="http://zena.hr/images/clanci/616_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20688"/>
            <a:ext cx="2232248" cy="1669722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323528" y="4797152"/>
            <a:ext cx="8280920" cy="2060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</a:rPr>
              <a:t>   </a:t>
            </a:r>
            <a:r>
              <a:rPr lang="hr-HR" dirty="0" smtClean="0">
                <a:solidFill>
                  <a:schemeClr val="bg1"/>
                </a:solidFill>
              </a:rPr>
              <a:t> promijenjeni anatomski odnosi  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    fiksirani organi                         </a:t>
            </a:r>
            <a:r>
              <a:rPr lang="hr-HR" sz="2800" b="1" dirty="0" smtClean="0">
                <a:solidFill>
                  <a:srgbClr val="FFFF00"/>
                </a:solidFill>
              </a:rPr>
              <a:t>NEPLODNOST</a:t>
            </a:r>
            <a:r>
              <a:rPr lang="hr-HR" sz="2800" b="1" dirty="0" smtClean="0">
                <a:solidFill>
                  <a:schemeClr val="bg1"/>
                </a:solidFill>
              </a:rPr>
              <a:t>  </a:t>
            </a:r>
            <a:r>
              <a:rPr lang="hr-HR" dirty="0" smtClean="0">
                <a:solidFill>
                  <a:schemeClr val="bg1"/>
                </a:solidFill>
              </a:rPr>
              <a:t>                        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    pritisak na okolinu                           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hr-HR" dirty="0" smtClean="0">
                <a:solidFill>
                  <a:schemeClr val="bg1"/>
                </a:solidFill>
              </a:rPr>
              <a:t>    DZE         </a:t>
            </a:r>
          </a:p>
          <a:p>
            <a:pPr algn="ctr"/>
            <a:endParaRPr lang="hr-HR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6200000" flipH="1">
            <a:off x="4355976" y="5445224"/>
            <a:ext cx="360040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Right Arrow 12"/>
          <p:cNvSpPr/>
          <p:nvPr/>
        </p:nvSpPr>
        <p:spPr>
          <a:xfrm>
            <a:off x="1691680" y="292494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38336"/>
          </a:xfrm>
        </p:spPr>
        <p:txBody>
          <a:bodyPr>
            <a:normAutofit/>
          </a:bodyPr>
          <a:lstStyle/>
          <a:p>
            <a:r>
              <a:rPr lang="hr-HR" sz="4000" dirty="0" smtClean="0"/>
              <a:t>Mogućnosti liječenja endometrioze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>
              <a:solidFill>
                <a:srgbClr val="FF3399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FF3399"/>
              </a:solidFill>
            </a:endParaRP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860032" y="4869160"/>
            <a:ext cx="4032448" cy="17281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Noviji lijekovi- </a:t>
            </a:r>
            <a:r>
              <a:rPr lang="hr-HR" dirty="0" err="1" smtClean="0"/>
              <a:t>inhibitori</a:t>
            </a:r>
            <a:r>
              <a:rPr lang="hr-HR" dirty="0" smtClean="0"/>
              <a:t> </a:t>
            </a:r>
            <a:r>
              <a:rPr lang="hr-HR" dirty="0" err="1" smtClean="0"/>
              <a:t>aromataze</a:t>
            </a:r>
            <a:r>
              <a:rPr lang="hr-HR" dirty="0" smtClean="0"/>
              <a:t>, antagonisti </a:t>
            </a:r>
            <a:r>
              <a:rPr lang="hr-HR" dirty="0" err="1" smtClean="0"/>
              <a:t>GnRH</a:t>
            </a:r>
            <a:r>
              <a:rPr lang="hr-HR" dirty="0" smtClean="0"/>
              <a:t>, SPRM (</a:t>
            </a:r>
            <a:r>
              <a:rPr lang="hr-HR" dirty="0" err="1" smtClean="0"/>
              <a:t>ulipristal</a:t>
            </a:r>
            <a:r>
              <a:rPr lang="hr-HR" dirty="0" smtClean="0"/>
              <a:t> acetat), </a:t>
            </a:r>
            <a:r>
              <a:rPr lang="hr-HR" dirty="0" err="1" smtClean="0"/>
              <a:t>statini</a:t>
            </a:r>
            <a:r>
              <a:rPr lang="hr-HR" dirty="0" smtClean="0"/>
              <a:t>, biljni preparati, </a:t>
            </a:r>
            <a:r>
              <a:rPr lang="hr-HR" dirty="0" err="1" smtClean="0"/>
              <a:t>antiangiogenetički</a:t>
            </a:r>
            <a:r>
              <a:rPr lang="hr-HR" dirty="0" smtClean="0"/>
              <a:t> </a:t>
            </a:r>
            <a:r>
              <a:rPr lang="hr-HR" dirty="0" err="1" smtClean="0"/>
              <a:t>preparati</a:t>
            </a:r>
            <a:r>
              <a:rPr lang="hr-HR" dirty="0" smtClean="0"/>
              <a:t>, uterini ulošci s </a:t>
            </a:r>
            <a:r>
              <a:rPr lang="hr-HR" dirty="0" err="1" smtClean="0"/>
              <a:t>danazolom</a:t>
            </a:r>
            <a:endParaRPr lang="hr-HR" dirty="0" smtClean="0"/>
          </a:p>
        </p:txBody>
      </p:sp>
      <p:sp>
        <p:nvSpPr>
          <p:cNvPr id="5" name="Rectangle 4"/>
          <p:cNvSpPr/>
          <p:nvPr/>
        </p:nvSpPr>
        <p:spPr>
          <a:xfrm>
            <a:off x="4355976" y="908720"/>
            <a:ext cx="4320480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err="1" smtClean="0"/>
              <a:t>Kiruško</a:t>
            </a:r>
            <a:r>
              <a:rPr lang="hr-HR" dirty="0" smtClean="0"/>
              <a:t> liječenje (</a:t>
            </a:r>
            <a:r>
              <a:rPr lang="hr-HR" dirty="0" smtClean="0">
                <a:solidFill>
                  <a:srgbClr val="FF3399"/>
                </a:solidFill>
              </a:rPr>
              <a:t>LPSC operacija- zlatni standard </a:t>
            </a:r>
            <a:r>
              <a:rPr lang="hr-HR" dirty="0" smtClean="0"/>
              <a:t>pri postavljanju dijagnoze)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908720"/>
            <a:ext cx="1944216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rgbClr val="FF3399"/>
                </a:solidFill>
              </a:rPr>
              <a:t>Hormonska </a:t>
            </a:r>
            <a:r>
              <a:rPr lang="hr-HR" dirty="0" err="1" smtClean="0">
                <a:solidFill>
                  <a:srgbClr val="FF3399"/>
                </a:solidFill>
              </a:rPr>
              <a:t>medikamentozna</a:t>
            </a:r>
            <a:r>
              <a:rPr lang="hr-HR" dirty="0" smtClean="0">
                <a:solidFill>
                  <a:srgbClr val="FF3399"/>
                </a:solidFill>
              </a:rPr>
              <a:t> terapija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0032" y="3717032"/>
            <a:ext cx="4032448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Kombinirano liječenje- </a:t>
            </a:r>
            <a:r>
              <a:rPr lang="hr-HR" dirty="0" err="1" smtClean="0"/>
              <a:t>medikamentozna</a:t>
            </a:r>
            <a:r>
              <a:rPr lang="hr-HR" dirty="0" smtClean="0"/>
              <a:t> terapija ordinirana prije i/ili poslije operativnog zahvata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2060848"/>
            <a:ext cx="8352928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hr-HR" sz="2400" dirty="0" smtClean="0"/>
              <a:t>Estrogensko-</a:t>
            </a:r>
            <a:r>
              <a:rPr lang="hr-HR" sz="2400" dirty="0" err="1" smtClean="0"/>
              <a:t>gestagenska</a:t>
            </a:r>
            <a:r>
              <a:rPr lang="hr-HR" sz="2400" dirty="0" smtClean="0"/>
              <a:t> oralna kontracepcija(KOK)</a:t>
            </a:r>
          </a:p>
          <a:p>
            <a:pPr>
              <a:lnSpc>
                <a:spcPct val="90000"/>
              </a:lnSpc>
            </a:pPr>
            <a:r>
              <a:rPr lang="hr-HR" sz="2400" dirty="0" err="1" smtClean="0"/>
              <a:t>niskodozirani</a:t>
            </a:r>
            <a:r>
              <a:rPr lang="hr-HR" sz="2400" dirty="0" smtClean="0"/>
              <a:t> produženo  ≥6 </a:t>
            </a:r>
            <a:r>
              <a:rPr lang="hr-HR" sz="2400" dirty="0" err="1" smtClean="0"/>
              <a:t>mj</a:t>
            </a:r>
            <a:r>
              <a:rPr lang="hr-HR" sz="2400" dirty="0" smtClean="0"/>
              <a:t>.- </a:t>
            </a:r>
            <a:r>
              <a:rPr lang="hr-HR" sz="2400" dirty="0" smtClean="0">
                <a:solidFill>
                  <a:schemeClr val="bg1"/>
                </a:solidFill>
              </a:rPr>
              <a:t>DNG, DRSP, </a:t>
            </a:r>
            <a:r>
              <a:rPr lang="hr-HR" sz="2400" dirty="0" err="1" smtClean="0">
                <a:solidFill>
                  <a:schemeClr val="bg1"/>
                </a:solidFill>
              </a:rPr>
              <a:t>Gestoden</a:t>
            </a:r>
            <a:r>
              <a:rPr lang="hr-HR" sz="2400" dirty="0" smtClean="0">
                <a:solidFill>
                  <a:schemeClr val="bg1"/>
                </a:solidFill>
              </a:rPr>
              <a:t>,LNG </a:t>
            </a:r>
            <a:r>
              <a:rPr lang="hr-HR" sz="2400" dirty="0" smtClean="0">
                <a:solidFill>
                  <a:srgbClr val="FF3399"/>
                </a:solidFill>
              </a:rPr>
              <a:t>(</a:t>
            </a:r>
            <a:r>
              <a:rPr lang="hr-HR" sz="2400" dirty="0" err="1" smtClean="0">
                <a:solidFill>
                  <a:srgbClr val="FF3399"/>
                </a:solidFill>
              </a:rPr>
              <a:t>Qlaira</a:t>
            </a:r>
            <a:r>
              <a:rPr lang="hr-HR" sz="2400" dirty="0" smtClean="0">
                <a:solidFill>
                  <a:srgbClr val="FF3399"/>
                </a:solidFill>
              </a:rPr>
              <a:t>,</a:t>
            </a:r>
            <a:r>
              <a:rPr lang="hr-HR" sz="2400" dirty="0" err="1" smtClean="0">
                <a:solidFill>
                  <a:srgbClr val="FF3399"/>
                </a:solidFill>
              </a:rPr>
              <a:t>Yasmin</a:t>
            </a:r>
            <a:r>
              <a:rPr lang="hr-HR" sz="2400" dirty="0" smtClean="0">
                <a:solidFill>
                  <a:srgbClr val="FF3399"/>
                </a:solidFill>
              </a:rPr>
              <a:t>,</a:t>
            </a:r>
            <a:r>
              <a:rPr lang="hr-HR" sz="2400" dirty="0" err="1" smtClean="0">
                <a:solidFill>
                  <a:srgbClr val="FF3399"/>
                </a:solidFill>
              </a:rPr>
              <a:t>Yaz</a:t>
            </a:r>
            <a:r>
              <a:rPr lang="hr-HR" sz="2400" dirty="0" smtClean="0">
                <a:solidFill>
                  <a:srgbClr val="FF3399"/>
                </a:solidFill>
              </a:rPr>
              <a:t>, </a:t>
            </a:r>
            <a:r>
              <a:rPr lang="hr-HR" sz="2400" dirty="0" err="1" smtClean="0">
                <a:solidFill>
                  <a:srgbClr val="FF3399"/>
                </a:solidFill>
              </a:rPr>
              <a:t>Logest</a:t>
            </a:r>
            <a:r>
              <a:rPr lang="hr-HR" sz="2400" dirty="0" smtClean="0">
                <a:solidFill>
                  <a:srgbClr val="FF3399"/>
                </a:solidFill>
              </a:rPr>
              <a:t>, </a:t>
            </a:r>
            <a:r>
              <a:rPr lang="hr-HR" sz="2400" dirty="0" err="1" smtClean="0">
                <a:solidFill>
                  <a:srgbClr val="FF3399"/>
                </a:solidFill>
              </a:rPr>
              <a:t>Triquilar</a:t>
            </a:r>
            <a:r>
              <a:rPr lang="hr-HR" sz="2400" dirty="0" smtClean="0">
                <a:solidFill>
                  <a:srgbClr val="FF3399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908720"/>
            <a:ext cx="1368152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Analgetici</a:t>
            </a:r>
          </a:p>
          <a:p>
            <a:r>
              <a:rPr lang="hr-HR" dirty="0" smtClean="0"/>
              <a:t>NSAID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5517232"/>
            <a:ext cx="1872208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err="1" smtClean="0"/>
              <a:t>GnRH</a:t>
            </a:r>
            <a:r>
              <a:rPr lang="hr-HR" dirty="0" smtClean="0"/>
              <a:t> </a:t>
            </a:r>
            <a:r>
              <a:rPr lang="hr-HR" dirty="0" err="1" smtClean="0"/>
              <a:t>agonisti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539552" y="6093296"/>
            <a:ext cx="4104456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Danazol</a:t>
            </a:r>
            <a:r>
              <a:rPr lang="hr-HR" dirty="0" smtClean="0"/>
              <a:t>,</a:t>
            </a:r>
            <a:r>
              <a:rPr lang="hr-HR" dirty="0" err="1" smtClean="0"/>
              <a:t>Gestrionon</a:t>
            </a:r>
            <a:r>
              <a:rPr lang="hr-HR" dirty="0" smtClean="0"/>
              <a:t>- napuštaju se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539552" y="3356992"/>
            <a:ext cx="4176464" cy="1944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400" dirty="0" err="1" smtClean="0"/>
              <a:t>Gestageni</a:t>
            </a:r>
            <a:r>
              <a:rPr lang="hr-HR" sz="2400" dirty="0" smtClean="0"/>
              <a:t> – </a:t>
            </a:r>
            <a:r>
              <a:rPr lang="hr-HR" sz="2400" dirty="0" err="1" smtClean="0"/>
              <a:t>dienogest</a:t>
            </a:r>
            <a:r>
              <a:rPr lang="hr-HR" sz="2400" dirty="0" smtClean="0"/>
              <a:t>, </a:t>
            </a:r>
            <a:r>
              <a:rPr lang="hr-HR" sz="2400" dirty="0" err="1" smtClean="0"/>
              <a:t>didrogesteron</a:t>
            </a:r>
            <a:r>
              <a:rPr lang="hr-HR" sz="2400" dirty="0" smtClean="0"/>
              <a:t> </a:t>
            </a:r>
          </a:p>
          <a:p>
            <a:pPr>
              <a:buNone/>
            </a:pPr>
            <a:r>
              <a:rPr lang="hr-HR" sz="2400" dirty="0" smtClean="0"/>
              <a:t> </a:t>
            </a:r>
            <a:r>
              <a:rPr lang="hr-HR" sz="2400" dirty="0" err="1" smtClean="0"/>
              <a:t>desogestrel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3399"/>
                </a:solidFill>
              </a:rPr>
              <a:t>(</a:t>
            </a:r>
            <a:r>
              <a:rPr lang="hr-HR" sz="2400" dirty="0" err="1" smtClean="0">
                <a:solidFill>
                  <a:srgbClr val="FF3399"/>
                </a:solidFill>
              </a:rPr>
              <a:t>Cerazzete</a:t>
            </a:r>
            <a:r>
              <a:rPr lang="hr-HR" sz="2400" dirty="0" smtClean="0">
                <a:solidFill>
                  <a:srgbClr val="FF3399"/>
                </a:solidFill>
              </a:rPr>
              <a:t>) </a:t>
            </a:r>
          </a:p>
          <a:p>
            <a:pPr>
              <a:buNone/>
            </a:pPr>
            <a:r>
              <a:rPr lang="hr-HR" sz="2400" dirty="0" smtClean="0"/>
              <a:t> LNG-IUS </a:t>
            </a:r>
            <a:r>
              <a:rPr lang="hr-HR" sz="2400" dirty="0" smtClean="0">
                <a:solidFill>
                  <a:srgbClr val="FF3399"/>
                </a:solidFill>
              </a:rPr>
              <a:t>(Mirena)</a:t>
            </a:r>
          </a:p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MPA/NETA</a:t>
            </a:r>
          </a:p>
        </p:txBody>
      </p:sp>
      <p:sp>
        <p:nvSpPr>
          <p:cNvPr id="13" name="Down Arrow 12"/>
          <p:cNvSpPr/>
          <p:nvPr/>
        </p:nvSpPr>
        <p:spPr>
          <a:xfrm rot="3215781">
            <a:off x="2717114" y="1573882"/>
            <a:ext cx="209977" cy="685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Left Brace 13"/>
          <p:cNvSpPr/>
          <p:nvPr/>
        </p:nvSpPr>
        <p:spPr>
          <a:xfrm>
            <a:off x="0" y="2132856"/>
            <a:ext cx="467544" cy="3168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5652120" y="2852936"/>
            <a:ext cx="2736304" cy="648072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(&lt; bol za 70%)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FF33CC"/>
                </a:solidFill>
              </a:rPr>
              <a:t>HK  I MIOMI</a:t>
            </a:r>
            <a:endParaRPr lang="hr-HR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38912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hr-HR" dirty="0" err="1" smtClean="0"/>
              <a:t>Prevalencija</a:t>
            </a:r>
            <a:r>
              <a:rPr lang="hr-HR" dirty="0" smtClean="0"/>
              <a:t>  30-40% </a:t>
            </a:r>
          </a:p>
          <a:p>
            <a:r>
              <a:rPr lang="hr-HR" dirty="0" smtClean="0"/>
              <a:t>Etiologija- nije poznata- estrogeni pospješuju rast mioma</a:t>
            </a:r>
          </a:p>
          <a:p>
            <a:r>
              <a:rPr lang="hr-HR" dirty="0" smtClean="0"/>
              <a:t>Klasifikacija  mioma- </a:t>
            </a:r>
            <a:r>
              <a:rPr lang="hr-HR" dirty="0" err="1" smtClean="0"/>
              <a:t>submukozni</a:t>
            </a:r>
            <a:r>
              <a:rPr lang="hr-HR" dirty="0" smtClean="0"/>
              <a:t>, </a:t>
            </a:r>
            <a:r>
              <a:rPr lang="hr-HR" dirty="0" err="1" smtClean="0"/>
              <a:t>intramuralni</a:t>
            </a:r>
            <a:r>
              <a:rPr lang="hr-HR" dirty="0" smtClean="0"/>
              <a:t> i </a:t>
            </a:r>
            <a:r>
              <a:rPr lang="hr-HR" dirty="0" err="1" smtClean="0"/>
              <a:t>subserozni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11" name="Picture 3" descr="miometri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3816995" cy="2517507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f/f7/Uterine_fibroid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2520280" cy="1897428"/>
          </a:xfrm>
          <a:prstGeom prst="rect">
            <a:avLst/>
          </a:prstGeom>
          <a:noFill/>
        </p:spPr>
      </p:pic>
      <p:pic>
        <p:nvPicPr>
          <p:cNvPr id="6152" name="Picture 8" descr="https://encrypted-tbn3.gstatic.com/images?q=tbn:ANd9GcTIecDLvbgZrC1v0IPRFx0IhWYKEUfsXL4Z8Zkocx8ZLxGHoC3z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6676" y="3622622"/>
            <a:ext cx="3037732" cy="2902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hr-HR" sz="4400" dirty="0" smtClean="0">
                <a:solidFill>
                  <a:srgbClr val="FF33CC"/>
                </a:solidFill>
              </a:rPr>
              <a:t>HK  I MIOMI</a:t>
            </a:r>
            <a:endParaRPr lang="hr-HR" sz="4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89654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err="1" smtClean="0"/>
              <a:t>asimptomatski</a:t>
            </a:r>
            <a:r>
              <a:rPr lang="hr-HR" sz="2400" dirty="0" smtClean="0"/>
              <a:t> miomi  60%- samo praćenje </a:t>
            </a:r>
            <a:endParaRPr lang="hr-HR" sz="2400" dirty="0" smtClean="0">
              <a:solidFill>
                <a:srgbClr val="FF3399"/>
              </a:solidFill>
            </a:endParaRPr>
          </a:p>
          <a:p>
            <a:r>
              <a:rPr lang="hr-HR" sz="2400" dirty="0" smtClean="0">
                <a:solidFill>
                  <a:srgbClr val="FF3399"/>
                </a:solidFill>
              </a:rPr>
              <a:t>Ublažavanje simptoma </a:t>
            </a:r>
            <a:r>
              <a:rPr lang="hr-HR" sz="2400" dirty="0" smtClean="0"/>
              <a:t>je glavni cilj liječenja</a:t>
            </a:r>
          </a:p>
          <a:p>
            <a:r>
              <a:rPr lang="hr-HR" sz="2400" dirty="0" smtClean="0"/>
              <a:t>Individualizirani pristup bolesnici </a:t>
            </a:r>
          </a:p>
        </p:txBody>
      </p:sp>
      <p:pic>
        <p:nvPicPr>
          <p:cNvPr id="4" name="Picture 2" descr="http://1.bp.blogspot.com/_D98CZd-6V08/TNau50WU57I/AAAAAAAACGU/JfxeBucI7Zw/s1600/fibroid-subserosal-blog-1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038769"/>
            <a:ext cx="2424322" cy="18192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228184" y="2348880"/>
            <a:ext cx="230425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rgbClr val="FFFF00"/>
                </a:solidFill>
              </a:rPr>
              <a:t>Reprodukcijski poremećaji</a:t>
            </a:r>
          </a:p>
          <a:p>
            <a:pPr algn="ctr"/>
            <a:r>
              <a:rPr lang="hr-HR" sz="2000" dirty="0" smtClean="0"/>
              <a:t>(neplodnost 2-10%, </a:t>
            </a:r>
            <a:r>
              <a:rPr lang="hr-HR" sz="2000" dirty="0" err="1" smtClean="0"/>
              <a:t>spont</a:t>
            </a:r>
            <a:r>
              <a:rPr lang="hr-HR" sz="2000" dirty="0" smtClean="0"/>
              <a:t>. pobačaji)</a:t>
            </a:r>
          </a:p>
          <a:p>
            <a:pPr algn="ctr"/>
            <a:r>
              <a:rPr lang="hr-HR" sz="2000" dirty="0" err="1" smtClean="0"/>
              <a:t>submukozni</a:t>
            </a:r>
            <a:r>
              <a:rPr lang="hr-HR" sz="2000" dirty="0" smtClean="0"/>
              <a:t> , </a:t>
            </a:r>
            <a:r>
              <a:rPr lang="hr-HR" sz="2000" dirty="0" err="1" smtClean="0"/>
              <a:t>intramuralni</a:t>
            </a:r>
            <a:r>
              <a:rPr lang="hr-HR" sz="2000" dirty="0" smtClean="0"/>
              <a:t> &gt;5cm</a:t>
            </a:r>
            <a:endParaRPr lang="hr-HR" sz="2000" dirty="0"/>
          </a:p>
        </p:txBody>
      </p:sp>
      <p:sp>
        <p:nvSpPr>
          <p:cNvPr id="8" name="Rectangle 7"/>
          <p:cNvSpPr/>
          <p:nvPr/>
        </p:nvSpPr>
        <p:spPr>
          <a:xfrm>
            <a:off x="4139952" y="2348880"/>
            <a:ext cx="187220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rgbClr val="FFFF00"/>
                </a:solidFill>
              </a:rPr>
              <a:t>Pritisak</a:t>
            </a:r>
            <a:r>
              <a:rPr lang="hr-HR" sz="2000" dirty="0" smtClean="0"/>
              <a:t> na m. mjehur, crijeva (</a:t>
            </a:r>
            <a:r>
              <a:rPr lang="hr-HR" sz="2000" dirty="0" err="1" smtClean="0"/>
              <a:t>ileus</a:t>
            </a:r>
            <a:r>
              <a:rPr lang="hr-HR" sz="2000" dirty="0" smtClean="0"/>
              <a:t>, </a:t>
            </a:r>
            <a:r>
              <a:rPr lang="hr-HR" sz="2000" dirty="0" err="1" smtClean="0"/>
              <a:t>hidroureter</a:t>
            </a:r>
            <a:r>
              <a:rPr lang="hr-HR" sz="2000" dirty="0" smtClean="0"/>
              <a:t>)</a:t>
            </a:r>
          </a:p>
          <a:p>
            <a:pPr algn="ctr"/>
            <a:r>
              <a:rPr lang="hr-HR" sz="2000" dirty="0" err="1" smtClean="0"/>
              <a:t>subserozni</a:t>
            </a:r>
            <a:endParaRPr lang="hr-HR" sz="2000" dirty="0"/>
          </a:p>
        </p:txBody>
      </p:sp>
      <p:sp>
        <p:nvSpPr>
          <p:cNvPr id="9" name="Rectangle 8"/>
          <p:cNvSpPr/>
          <p:nvPr/>
        </p:nvSpPr>
        <p:spPr>
          <a:xfrm>
            <a:off x="395536" y="2492896"/>
            <a:ext cx="172819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err="1" smtClean="0">
                <a:solidFill>
                  <a:srgbClr val="FFFF00"/>
                </a:solidFill>
              </a:rPr>
              <a:t>Menoragije</a:t>
            </a:r>
            <a:r>
              <a:rPr lang="hr-HR" sz="2000" dirty="0" smtClean="0"/>
              <a:t> NKM  30%</a:t>
            </a:r>
          </a:p>
          <a:p>
            <a:pPr algn="ctr"/>
            <a:r>
              <a:rPr lang="hr-HR" sz="2000" dirty="0" smtClean="0"/>
              <a:t>(</a:t>
            </a:r>
            <a:r>
              <a:rPr lang="hr-HR" sz="2000" dirty="0" err="1" smtClean="0"/>
              <a:t>submukozni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2267744" y="2348880"/>
            <a:ext cx="165618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rgbClr val="FFFF00"/>
                </a:solidFill>
              </a:rPr>
              <a:t>Bolnost </a:t>
            </a:r>
            <a:r>
              <a:rPr lang="hr-HR" sz="2000" dirty="0" smtClean="0"/>
              <a:t>(degeneracija, infekcija, torzija )</a:t>
            </a:r>
            <a:endParaRPr lang="hr-HR" sz="2000" dirty="0"/>
          </a:p>
        </p:txBody>
      </p:sp>
      <p:pic>
        <p:nvPicPr>
          <p:cNvPr id="11" name="Picture 2" descr="http://www.drhomeo.com/wp-content/uploads/2014/01/fibroids2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0"/>
            <a:ext cx="2232248" cy="1916832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1907704" y="1196752"/>
            <a:ext cx="4010744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SIMPTOMI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FF33CC"/>
                </a:solidFill>
              </a:rPr>
              <a:t>LIJEČENJE MIOMA</a:t>
            </a:r>
            <a:endParaRPr lang="hr-HR" sz="40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122" name="Picture 2" descr="http://www.gynae.com.sg/images/services/fibroi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324225" cy="23526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32040" y="2780928"/>
            <a:ext cx="352839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KIRURŠKI ZAHVAT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412776"/>
            <a:ext cx="45365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HORMONSKA TERAPIJA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2636912"/>
            <a:ext cx="216024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KOK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2636912"/>
            <a:ext cx="2016224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err="1" smtClean="0">
                <a:solidFill>
                  <a:srgbClr val="FF0000"/>
                </a:solidFill>
              </a:rPr>
              <a:t>Gestageni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3501008"/>
            <a:ext cx="2376264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IUS-LNG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509120"/>
            <a:ext cx="5688632" cy="21602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hr-HR" dirty="0" smtClean="0"/>
              <a:t>OSTALI: </a:t>
            </a:r>
            <a:r>
              <a:rPr lang="hr-HR" dirty="0" err="1" smtClean="0"/>
              <a:t>AgGnRH</a:t>
            </a:r>
            <a:r>
              <a:rPr lang="hr-HR" dirty="0" smtClean="0"/>
              <a:t>, </a:t>
            </a:r>
            <a:r>
              <a:rPr lang="hr-HR" dirty="0" err="1" smtClean="0"/>
              <a:t>AntagonistiGnRH</a:t>
            </a:r>
            <a:endParaRPr lang="hr-HR" dirty="0" smtClean="0"/>
          </a:p>
          <a:p>
            <a:pPr lvl="1"/>
            <a:r>
              <a:rPr lang="hr-HR" dirty="0" err="1" smtClean="0"/>
              <a:t>Antiprogestini</a:t>
            </a:r>
            <a:r>
              <a:rPr lang="hr-HR" dirty="0" smtClean="0"/>
              <a:t> (</a:t>
            </a:r>
            <a:r>
              <a:rPr lang="hr-HR" dirty="0" err="1" smtClean="0"/>
              <a:t>Mifepriston</a:t>
            </a:r>
            <a:r>
              <a:rPr lang="hr-HR" dirty="0" smtClean="0"/>
              <a:t>) i </a:t>
            </a:r>
            <a:r>
              <a:rPr lang="hr-HR" dirty="0" err="1" smtClean="0"/>
              <a:t>modulatori</a:t>
            </a:r>
            <a:r>
              <a:rPr lang="hr-HR" dirty="0" smtClean="0"/>
              <a:t> </a:t>
            </a:r>
            <a:r>
              <a:rPr lang="hr-HR" dirty="0" err="1" smtClean="0"/>
              <a:t>progesteronskih</a:t>
            </a:r>
            <a:r>
              <a:rPr lang="hr-HR" dirty="0" smtClean="0"/>
              <a:t> receptora (PRM)</a:t>
            </a:r>
          </a:p>
          <a:p>
            <a:pPr lvl="1"/>
            <a:r>
              <a:rPr lang="hr-HR" dirty="0" err="1" smtClean="0"/>
              <a:t>Ulipristal</a:t>
            </a:r>
            <a:r>
              <a:rPr lang="hr-HR" dirty="0" smtClean="0"/>
              <a:t> acetate</a:t>
            </a:r>
          </a:p>
          <a:p>
            <a:pPr lvl="1"/>
            <a:r>
              <a:rPr lang="hr-HR" dirty="0" err="1" smtClean="0"/>
              <a:t>Raloksifen</a:t>
            </a:r>
            <a:endParaRPr lang="hr-HR" dirty="0" smtClean="0"/>
          </a:p>
          <a:p>
            <a:pPr lvl="1"/>
            <a:r>
              <a:rPr lang="hr-HR" dirty="0" err="1" smtClean="0"/>
              <a:t>Inhibitori</a:t>
            </a:r>
            <a:r>
              <a:rPr lang="hr-HR" dirty="0" smtClean="0"/>
              <a:t> </a:t>
            </a:r>
            <a:r>
              <a:rPr lang="hr-HR" dirty="0" err="1" smtClean="0"/>
              <a:t>aromataze</a:t>
            </a:r>
            <a:endParaRPr lang="hr-HR" dirty="0" smtClean="0"/>
          </a:p>
          <a:p>
            <a:pPr lvl="1"/>
            <a:r>
              <a:rPr lang="hr-HR" dirty="0" err="1" smtClean="0"/>
              <a:t>Danazol</a:t>
            </a:r>
            <a:r>
              <a:rPr lang="hr-HR" dirty="0" smtClean="0"/>
              <a:t> i </a:t>
            </a:r>
            <a:r>
              <a:rPr lang="hr-HR" dirty="0" err="1" smtClean="0"/>
              <a:t>gestrinon</a:t>
            </a:r>
            <a:r>
              <a:rPr lang="hr-HR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4168" y="5517232"/>
            <a:ext cx="2736304" cy="10801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err="1" smtClean="0"/>
              <a:t>Antifibrinolitički</a:t>
            </a:r>
            <a:r>
              <a:rPr lang="hr-HR" dirty="0" smtClean="0"/>
              <a:t> agensi</a:t>
            </a:r>
          </a:p>
          <a:p>
            <a:r>
              <a:rPr lang="hr-HR" dirty="0" smtClean="0"/>
              <a:t>NSAID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FF33CC"/>
                </a:solidFill>
              </a:rPr>
              <a:t>HORMONSKA KONTRACEPCIJA (HK)  I MIOMI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373616" cy="4752528"/>
          </a:xfr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</a:p>
        </p:txBody>
      </p:sp>
      <p:sp>
        <p:nvSpPr>
          <p:cNvPr id="4" name="Oval 3"/>
          <p:cNvSpPr/>
          <p:nvPr/>
        </p:nvSpPr>
        <p:spPr>
          <a:xfrm>
            <a:off x="755576" y="1916832"/>
            <a:ext cx="532859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KOK I GESTAGENI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12160" y="4149080"/>
            <a:ext cx="2520280" cy="2304256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400" dirty="0" smtClean="0"/>
              <a:t>&lt; rizik za nastanak mioma  30%  </a:t>
            </a:r>
          </a:p>
          <a:p>
            <a:pPr>
              <a:buNone/>
            </a:pPr>
            <a:r>
              <a:rPr lang="hr-HR" sz="2400" dirty="0" smtClean="0"/>
              <a:t>(OHK &gt;10 god.)</a:t>
            </a:r>
          </a:p>
          <a:p>
            <a:pPr>
              <a:buNone/>
            </a:pPr>
            <a:endParaRPr lang="hr-HR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347864" y="4509120"/>
            <a:ext cx="2376264" cy="1728192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 usporava rast mioma </a:t>
            </a:r>
          </a:p>
          <a:p>
            <a:pPr algn="ctr"/>
            <a:r>
              <a:rPr lang="hr-HR" sz="2400" dirty="0" smtClean="0"/>
              <a:t>(minimalno i privremeno)</a:t>
            </a:r>
            <a:endParaRPr lang="hr-HR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4437112"/>
            <a:ext cx="2952328" cy="1872208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 teška menstrualna krvarenja (NMK)</a:t>
            </a:r>
          </a:p>
          <a:p>
            <a:pPr algn="ctr"/>
            <a:r>
              <a:rPr lang="hr-HR" sz="2400" dirty="0" smtClean="0"/>
              <a:t>anemija</a:t>
            </a:r>
            <a:endParaRPr lang="hr-HR" sz="2400" dirty="0"/>
          </a:p>
        </p:txBody>
      </p:sp>
      <p:sp>
        <p:nvSpPr>
          <p:cNvPr id="8" name="Oval 7"/>
          <p:cNvSpPr/>
          <p:nvPr/>
        </p:nvSpPr>
        <p:spPr>
          <a:xfrm>
            <a:off x="5004048" y="1556792"/>
            <a:ext cx="3168352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ograničena učinkovitost u liječenju mioma !</a:t>
            </a:r>
            <a:endParaRPr lang="hr-HR" dirty="0"/>
          </a:p>
        </p:txBody>
      </p:sp>
      <p:sp>
        <p:nvSpPr>
          <p:cNvPr id="10" name="Down Arrow 9"/>
          <p:cNvSpPr/>
          <p:nvPr/>
        </p:nvSpPr>
        <p:spPr>
          <a:xfrm rot="1884284">
            <a:off x="1664497" y="3620061"/>
            <a:ext cx="417317" cy="842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Down Arrow 10"/>
          <p:cNvSpPr/>
          <p:nvPr/>
        </p:nvSpPr>
        <p:spPr>
          <a:xfrm>
            <a:off x="4211960" y="3789040"/>
            <a:ext cx="360040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Down Arrow 11"/>
          <p:cNvSpPr/>
          <p:nvPr/>
        </p:nvSpPr>
        <p:spPr>
          <a:xfrm rot="19246524">
            <a:off x="5847395" y="3243672"/>
            <a:ext cx="456229" cy="1007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3851920" y="6093296"/>
            <a:ext cx="2016224" cy="47667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kontroverze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FF33CC"/>
                </a:solidFill>
              </a:rPr>
              <a:t>HK  I MIOMI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17440"/>
            <a:ext cx="8589640" cy="50405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>
              <a:solidFill>
                <a:srgbClr val="FF3399"/>
              </a:solidFill>
            </a:endParaRPr>
          </a:p>
          <a:p>
            <a:endParaRPr lang="hr-HR" dirty="0"/>
          </a:p>
        </p:txBody>
      </p:sp>
      <p:sp>
        <p:nvSpPr>
          <p:cNvPr id="4" name="Oval 3"/>
          <p:cNvSpPr/>
          <p:nvPr/>
        </p:nvSpPr>
        <p:spPr>
          <a:xfrm>
            <a:off x="2051720" y="1412776"/>
            <a:ext cx="3672408" cy="129614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KOK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NISKODOZIRANI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PRODUŽENI REŽIM  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068960"/>
            <a:ext cx="151216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Dienogest</a:t>
            </a:r>
            <a:endParaRPr lang="hr-HR" dirty="0" smtClean="0"/>
          </a:p>
          <a:p>
            <a:pPr algn="ctr"/>
            <a:r>
              <a:rPr lang="hr-HR" dirty="0" err="1" smtClean="0">
                <a:solidFill>
                  <a:srgbClr val="FF66FF"/>
                </a:solidFill>
              </a:rPr>
              <a:t>Qlaira</a:t>
            </a:r>
            <a:endParaRPr lang="hr-HR" dirty="0">
              <a:solidFill>
                <a:srgbClr val="FF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2996952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Levonorgestrel</a:t>
            </a:r>
            <a:endParaRPr lang="hr-HR" dirty="0" smtClean="0"/>
          </a:p>
          <a:p>
            <a:pPr algn="ctr"/>
            <a:r>
              <a:rPr lang="hr-HR" dirty="0" err="1" smtClean="0">
                <a:solidFill>
                  <a:srgbClr val="FF66FF"/>
                </a:solidFill>
              </a:rPr>
              <a:t>Triquilar</a:t>
            </a:r>
            <a:r>
              <a:rPr lang="hr-HR" dirty="0" smtClean="0">
                <a:solidFill>
                  <a:srgbClr val="FF66FF"/>
                </a:solidFill>
              </a:rPr>
              <a:t> </a:t>
            </a:r>
            <a:endParaRPr lang="hr-HR" dirty="0">
              <a:solidFill>
                <a:srgbClr val="FF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1720" y="3068960"/>
            <a:ext cx="18002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Drospirenon</a:t>
            </a:r>
            <a:endParaRPr lang="hr-HR" dirty="0" smtClean="0"/>
          </a:p>
          <a:p>
            <a:pPr algn="ctr"/>
            <a:r>
              <a:rPr lang="hr-HR" dirty="0" err="1" smtClean="0">
                <a:solidFill>
                  <a:srgbClr val="FF66FF"/>
                </a:solidFill>
              </a:rPr>
              <a:t>Yasmin</a:t>
            </a:r>
            <a:r>
              <a:rPr lang="hr-HR" dirty="0" smtClean="0">
                <a:solidFill>
                  <a:srgbClr val="FF66FF"/>
                </a:solidFill>
              </a:rPr>
              <a:t>,</a:t>
            </a:r>
            <a:r>
              <a:rPr lang="hr-HR" dirty="0" err="1" smtClean="0">
                <a:solidFill>
                  <a:srgbClr val="FF66FF"/>
                </a:solidFill>
              </a:rPr>
              <a:t>Yaz</a:t>
            </a:r>
            <a:endParaRPr lang="hr-HR" dirty="0">
              <a:solidFill>
                <a:srgbClr val="FF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2" y="3068960"/>
            <a:ext cx="17281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Gestoden</a:t>
            </a:r>
            <a:endParaRPr lang="hr-HR" dirty="0" smtClean="0"/>
          </a:p>
          <a:p>
            <a:pPr algn="ctr"/>
            <a:r>
              <a:rPr lang="hr-HR" dirty="0" err="1" smtClean="0">
                <a:solidFill>
                  <a:srgbClr val="FF66FF"/>
                </a:solidFill>
              </a:rPr>
              <a:t>Logest</a:t>
            </a:r>
            <a:endParaRPr lang="hr-HR" dirty="0">
              <a:solidFill>
                <a:srgbClr val="FF66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7704" y="4293096"/>
            <a:ext cx="4104456" cy="108012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err="1" smtClean="0">
                <a:solidFill>
                  <a:schemeClr val="tx1"/>
                </a:solidFill>
              </a:rPr>
              <a:t>Gestageni</a:t>
            </a:r>
            <a:r>
              <a:rPr lang="hr-HR" sz="2800" dirty="0" smtClean="0">
                <a:solidFill>
                  <a:schemeClr val="tx1"/>
                </a:solidFill>
              </a:rPr>
              <a:t>- POP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r-HR" dirty="0" err="1" smtClean="0">
                <a:solidFill>
                  <a:srgbClr val="FF33CC"/>
                </a:solidFill>
              </a:rPr>
              <a:t>Cerazette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5517232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atrofija endometrija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6156176" y="5517232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&lt; rizik od stvaranja mioma “de novo”</a:t>
            </a:r>
            <a:endParaRPr lang="hr-HR" dirty="0"/>
          </a:p>
        </p:txBody>
      </p:sp>
      <p:sp>
        <p:nvSpPr>
          <p:cNvPr id="13" name="Rectangle 12"/>
          <p:cNvSpPr/>
          <p:nvPr/>
        </p:nvSpPr>
        <p:spPr>
          <a:xfrm>
            <a:off x="3203848" y="5517232"/>
            <a:ext cx="2736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&lt; menstrualno krvarenje</a:t>
            </a:r>
            <a:endParaRPr lang="hr-HR" dirty="0"/>
          </a:p>
        </p:txBody>
      </p:sp>
      <p:sp>
        <p:nvSpPr>
          <p:cNvPr id="14" name="Down Arrow 13"/>
          <p:cNvSpPr/>
          <p:nvPr/>
        </p:nvSpPr>
        <p:spPr>
          <a:xfrm rot="2667111">
            <a:off x="1563460" y="2277950"/>
            <a:ext cx="328448" cy="796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Down Arrow 14"/>
          <p:cNvSpPr/>
          <p:nvPr/>
        </p:nvSpPr>
        <p:spPr>
          <a:xfrm flipH="1">
            <a:off x="2915816" y="270892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Down Arrow 15"/>
          <p:cNvSpPr/>
          <p:nvPr/>
        </p:nvSpPr>
        <p:spPr>
          <a:xfrm rot="17874583">
            <a:off x="6076110" y="2055569"/>
            <a:ext cx="323823" cy="828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Down Arrow 16"/>
          <p:cNvSpPr/>
          <p:nvPr/>
        </p:nvSpPr>
        <p:spPr>
          <a:xfrm>
            <a:off x="5004048" y="263691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Down Arrow 17"/>
          <p:cNvSpPr/>
          <p:nvPr/>
        </p:nvSpPr>
        <p:spPr>
          <a:xfrm rot="2667111">
            <a:off x="1491453" y="4798229"/>
            <a:ext cx="328448" cy="796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Down Arrow 18"/>
          <p:cNvSpPr/>
          <p:nvPr/>
        </p:nvSpPr>
        <p:spPr>
          <a:xfrm flipH="1">
            <a:off x="4033209" y="5395760"/>
            <a:ext cx="460674" cy="205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Down Arrow 19"/>
          <p:cNvSpPr/>
          <p:nvPr/>
        </p:nvSpPr>
        <p:spPr>
          <a:xfrm rot="18646326">
            <a:off x="6253107" y="4775812"/>
            <a:ext cx="356805" cy="799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-9525"/>
            <a:ext cx="9144000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hr-HR" sz="2800" b="1" dirty="0">
                <a:solidFill>
                  <a:schemeClr val="accent1"/>
                </a:solidFill>
              </a:rPr>
              <a:t>Hormonska kontracepcija : </a:t>
            </a:r>
            <a:r>
              <a:rPr lang="hr-HR" sz="2800" b="1" dirty="0">
                <a:solidFill>
                  <a:srgbClr val="000066"/>
                </a:solidFill>
              </a:rPr>
              <a:t>Zašto je toliko važna?</a:t>
            </a:r>
            <a:endParaRPr lang="en-US" sz="2800" b="1" dirty="0">
              <a:solidFill>
                <a:srgbClr val="000066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55650" y="1700213"/>
            <a:ext cx="2160588" cy="1009650"/>
            <a:chOff x="476" y="1071"/>
            <a:chExt cx="1361" cy="636"/>
          </a:xfrm>
        </p:grpSpPr>
        <p:sp>
          <p:nvSpPr>
            <p:cNvPr id="3094" name="AutoShape 7" descr="Weave"/>
            <p:cNvSpPr>
              <a:spLocks noChangeArrowheads="1"/>
            </p:cNvSpPr>
            <p:nvPr/>
          </p:nvSpPr>
          <p:spPr bwMode="auto">
            <a:xfrm>
              <a:off x="476" y="1071"/>
              <a:ext cx="1361" cy="318"/>
            </a:xfrm>
            <a:prstGeom prst="flowChartProcess">
              <a:avLst/>
            </a:prstGeom>
            <a:pattFill prst="weave">
              <a:fgClr>
                <a:srgbClr val="006600"/>
              </a:fgClr>
              <a:bgClr>
                <a:schemeClr val="tx1"/>
              </a:bgClr>
            </a:patt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r-HR" b="1">
                  <a:solidFill>
                    <a:srgbClr val="FFFFCC"/>
                  </a:solidFill>
                </a:rPr>
                <a:t>Pouzdana ženska</a:t>
              </a:r>
            </a:p>
            <a:p>
              <a:pPr algn="ctr">
                <a:lnSpc>
                  <a:spcPct val="80000"/>
                </a:lnSpc>
              </a:pPr>
              <a:r>
                <a:rPr lang="hr-HR" b="1">
                  <a:solidFill>
                    <a:srgbClr val="FFFFCC"/>
                  </a:solidFill>
                </a:rPr>
                <a:t>kontracepcija</a:t>
              </a:r>
              <a:endParaRPr lang="en-US" b="1">
                <a:solidFill>
                  <a:srgbClr val="FFFFCC"/>
                </a:solidFill>
              </a:endParaRPr>
            </a:p>
          </p:txBody>
        </p:sp>
        <p:sp>
          <p:nvSpPr>
            <p:cNvPr id="3095" name="AutoShape 8" descr="Weave"/>
            <p:cNvSpPr>
              <a:spLocks noChangeArrowheads="1"/>
            </p:cNvSpPr>
            <p:nvPr/>
          </p:nvSpPr>
          <p:spPr bwMode="auto">
            <a:xfrm>
              <a:off x="476" y="1389"/>
              <a:ext cx="1361" cy="318"/>
            </a:xfrm>
            <a:prstGeom prst="flowChartProcess">
              <a:avLst/>
            </a:prstGeom>
            <a:pattFill prst="weave">
              <a:fgClr>
                <a:srgbClr val="006600"/>
              </a:fgClr>
              <a:bgClr>
                <a:schemeClr val="tx1"/>
              </a:bgClr>
            </a:patt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hr-HR" b="1">
                  <a:solidFill>
                    <a:srgbClr val="FFFFCC"/>
                  </a:solidFill>
                </a:rPr>
                <a:t>Bez neželjenih</a:t>
              </a:r>
            </a:p>
            <a:p>
              <a:pPr algn="ctr">
                <a:lnSpc>
                  <a:spcPct val="80000"/>
                </a:lnSpc>
              </a:pPr>
              <a:r>
                <a:rPr lang="hr-HR" b="1">
                  <a:solidFill>
                    <a:srgbClr val="FFFFCC"/>
                  </a:solidFill>
                </a:rPr>
                <a:t>trudnoća</a:t>
              </a:r>
              <a:endParaRPr lang="en-US" b="1">
                <a:solidFill>
                  <a:srgbClr val="FFFFCC"/>
                </a:solidFill>
              </a:endParaRPr>
            </a:p>
          </p:txBody>
        </p:sp>
      </p:grpSp>
      <p:sp>
        <p:nvSpPr>
          <p:cNvPr id="19465" name="AutoShape 9" descr="Small confetti"/>
          <p:cNvSpPr>
            <a:spLocks noChangeArrowheads="1"/>
          </p:cNvSpPr>
          <p:nvPr/>
        </p:nvSpPr>
        <p:spPr bwMode="auto">
          <a:xfrm>
            <a:off x="1692275" y="476250"/>
            <a:ext cx="2160588" cy="1008063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FFFFCC"/>
                </a:solidFill>
              </a:rPr>
              <a:t>Samostalna odluka</a:t>
            </a:r>
          </a:p>
          <a:p>
            <a:pPr algn="ctr">
              <a:buFontTx/>
              <a:buChar char="•"/>
            </a:pPr>
            <a:r>
              <a:rPr lang="hr-HR" b="1">
                <a:solidFill>
                  <a:srgbClr val="FFFFCC"/>
                </a:solidFill>
              </a:rPr>
              <a:t> kada i koliko</a:t>
            </a:r>
          </a:p>
          <a:p>
            <a:pPr algn="ctr"/>
            <a:r>
              <a:rPr lang="hr-HR" b="1">
                <a:solidFill>
                  <a:srgbClr val="FFFFCC"/>
                </a:solidFill>
              </a:rPr>
              <a:t>djece</a:t>
            </a:r>
            <a:endParaRPr lang="en-US" b="1">
              <a:solidFill>
                <a:srgbClr val="FFFFCC"/>
              </a:solidFill>
            </a:endParaRPr>
          </a:p>
        </p:txBody>
      </p:sp>
      <p:sp>
        <p:nvSpPr>
          <p:cNvPr id="3077" name="AutoShape 10" descr="Small confetti"/>
          <p:cNvSpPr>
            <a:spLocks noChangeArrowheads="1"/>
          </p:cNvSpPr>
          <p:nvPr/>
        </p:nvSpPr>
        <p:spPr bwMode="auto">
          <a:xfrm>
            <a:off x="3995738" y="476250"/>
            <a:ext cx="2160587" cy="1008063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FFFFCC"/>
                </a:solidFill>
              </a:rPr>
              <a:t>Planiranje </a:t>
            </a:r>
          </a:p>
          <a:p>
            <a:pPr algn="ctr"/>
            <a:r>
              <a:rPr lang="hr-HR" b="1">
                <a:solidFill>
                  <a:srgbClr val="FFFFCC"/>
                </a:solidFill>
              </a:rPr>
              <a:t>obitelji</a:t>
            </a:r>
          </a:p>
          <a:p>
            <a:pPr algn="ctr"/>
            <a:r>
              <a:rPr lang="hr-HR" b="1">
                <a:solidFill>
                  <a:srgbClr val="FFFFCC"/>
                </a:solidFill>
              </a:rPr>
              <a:t>omogućeno</a:t>
            </a:r>
            <a:endParaRPr lang="en-US" b="1">
              <a:solidFill>
                <a:srgbClr val="FFFFCC"/>
              </a:solidFill>
            </a:endParaRPr>
          </a:p>
        </p:txBody>
      </p:sp>
      <p:sp>
        <p:nvSpPr>
          <p:cNvPr id="3078" name="AutoShape 11" descr="Small confetti"/>
          <p:cNvSpPr>
            <a:spLocks noChangeArrowheads="1"/>
          </p:cNvSpPr>
          <p:nvPr/>
        </p:nvSpPr>
        <p:spPr bwMode="auto">
          <a:xfrm>
            <a:off x="6588125" y="765175"/>
            <a:ext cx="1979613" cy="1152525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hr-HR" b="1" dirty="0">
                <a:solidFill>
                  <a:srgbClr val="FFFFCC"/>
                </a:solidFill>
              </a:rPr>
              <a:t>Nestaje </a:t>
            </a:r>
          </a:p>
          <a:p>
            <a:pPr algn="ctr">
              <a:lnSpc>
                <a:spcPct val="90000"/>
              </a:lnSpc>
            </a:pPr>
            <a:r>
              <a:rPr lang="hr-HR" b="1" dirty="0">
                <a:solidFill>
                  <a:srgbClr val="FFFFCC"/>
                </a:solidFill>
              </a:rPr>
              <a:t>povezanost -</a:t>
            </a:r>
          </a:p>
          <a:p>
            <a:pPr algn="ctr">
              <a:lnSpc>
                <a:spcPct val="90000"/>
              </a:lnSpc>
            </a:pPr>
            <a:r>
              <a:rPr lang="hr-HR" b="1" dirty="0">
                <a:solidFill>
                  <a:srgbClr val="FFFFCC"/>
                </a:solidFill>
              </a:rPr>
              <a:t>spolnost i</a:t>
            </a:r>
          </a:p>
          <a:p>
            <a:pPr algn="ctr">
              <a:lnSpc>
                <a:spcPct val="90000"/>
              </a:lnSpc>
            </a:pPr>
            <a:r>
              <a:rPr lang="hr-HR" b="1" dirty="0">
                <a:solidFill>
                  <a:srgbClr val="FFFFCC"/>
                </a:solidFill>
              </a:rPr>
              <a:t>reprodukcija</a:t>
            </a:r>
            <a:endParaRPr lang="en-US" b="1" dirty="0">
              <a:solidFill>
                <a:srgbClr val="FFFFCC"/>
              </a:solidFill>
            </a:endParaRPr>
          </a:p>
        </p:txBody>
      </p:sp>
      <p:sp>
        <p:nvSpPr>
          <p:cNvPr id="19469" name="AutoShape 13" descr="Small confetti"/>
          <p:cNvSpPr>
            <a:spLocks noChangeArrowheads="1"/>
          </p:cNvSpPr>
          <p:nvPr/>
        </p:nvSpPr>
        <p:spPr bwMode="auto">
          <a:xfrm>
            <a:off x="179388" y="4005263"/>
            <a:ext cx="2160587" cy="1152525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>
                <a:solidFill>
                  <a:srgbClr val="FFFFCC"/>
                </a:solidFill>
              </a:rPr>
              <a:t>Cjelokupna</a:t>
            </a:r>
          </a:p>
          <a:p>
            <a:pPr algn="ctr"/>
            <a:r>
              <a:rPr lang="hr-HR" b="1" dirty="0">
                <a:solidFill>
                  <a:srgbClr val="FFFFCC"/>
                </a:solidFill>
              </a:rPr>
              <a:t>afirmacija</a:t>
            </a:r>
          </a:p>
          <a:p>
            <a:pPr algn="ctr">
              <a:buFontTx/>
              <a:buChar char="•"/>
            </a:pPr>
            <a:r>
              <a:rPr lang="hr-HR" b="1" dirty="0">
                <a:solidFill>
                  <a:srgbClr val="FFFFCC"/>
                </a:solidFill>
              </a:rPr>
              <a:t> a ne isključivo</a:t>
            </a:r>
          </a:p>
          <a:p>
            <a:pPr algn="ctr"/>
            <a:r>
              <a:rPr lang="hr-HR" b="1" dirty="0">
                <a:solidFill>
                  <a:srgbClr val="FFFFCC"/>
                </a:solidFill>
              </a:rPr>
              <a:t>majčinstvo</a:t>
            </a:r>
            <a:endParaRPr lang="en-US" b="1" dirty="0">
              <a:solidFill>
                <a:srgbClr val="FFFFCC"/>
              </a:solidFill>
            </a:endParaRPr>
          </a:p>
        </p:txBody>
      </p:sp>
      <p:sp>
        <p:nvSpPr>
          <p:cNvPr id="3080" name="AutoShape 14" descr="Small confetti"/>
          <p:cNvSpPr>
            <a:spLocks noChangeArrowheads="1"/>
          </p:cNvSpPr>
          <p:nvPr/>
        </p:nvSpPr>
        <p:spPr bwMode="auto">
          <a:xfrm>
            <a:off x="1116013" y="5373688"/>
            <a:ext cx="2160587" cy="1152525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FFFFCC"/>
                </a:solidFill>
              </a:rPr>
              <a:t>Ispunjen</a:t>
            </a:r>
          </a:p>
          <a:p>
            <a:pPr algn="ctr">
              <a:buFontTx/>
              <a:buChar char="•"/>
            </a:pPr>
            <a:r>
              <a:rPr lang="hr-HR" b="1">
                <a:solidFill>
                  <a:srgbClr val="FFFFCC"/>
                </a:solidFill>
              </a:rPr>
              <a:t> poslovni</a:t>
            </a:r>
          </a:p>
          <a:p>
            <a:pPr algn="ctr">
              <a:buFontTx/>
              <a:buChar char="•"/>
            </a:pPr>
            <a:r>
              <a:rPr lang="hr-HR" b="1">
                <a:solidFill>
                  <a:srgbClr val="FFFFCC"/>
                </a:solidFill>
              </a:rPr>
              <a:t> društveni</a:t>
            </a:r>
          </a:p>
          <a:p>
            <a:pPr algn="ctr"/>
            <a:r>
              <a:rPr lang="hr-HR" b="1">
                <a:solidFill>
                  <a:srgbClr val="FFFFCC"/>
                </a:solidFill>
              </a:rPr>
              <a:t>život</a:t>
            </a:r>
            <a:endParaRPr lang="en-US" b="1">
              <a:solidFill>
                <a:srgbClr val="FFFFCC"/>
              </a:solidFill>
            </a:endParaRPr>
          </a:p>
        </p:txBody>
      </p:sp>
      <p:sp>
        <p:nvSpPr>
          <p:cNvPr id="3081" name="AutoShape 15" descr="Small confetti"/>
          <p:cNvSpPr>
            <a:spLocks noChangeArrowheads="1"/>
          </p:cNvSpPr>
          <p:nvPr/>
        </p:nvSpPr>
        <p:spPr bwMode="auto">
          <a:xfrm>
            <a:off x="3706813" y="5443538"/>
            <a:ext cx="2160587" cy="504825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FFFFCC"/>
                </a:solidFill>
              </a:rPr>
              <a:t>Emancipacija</a:t>
            </a:r>
            <a:endParaRPr lang="en-US" b="1">
              <a:solidFill>
                <a:srgbClr val="FFFFCC"/>
              </a:solidFill>
            </a:endParaRPr>
          </a:p>
        </p:txBody>
      </p:sp>
      <p:sp>
        <p:nvSpPr>
          <p:cNvPr id="3082" name="AutoShape 16" descr="Small confetti"/>
          <p:cNvSpPr>
            <a:spLocks noChangeArrowheads="1"/>
          </p:cNvSpPr>
          <p:nvPr/>
        </p:nvSpPr>
        <p:spPr bwMode="auto">
          <a:xfrm>
            <a:off x="3706813" y="5948363"/>
            <a:ext cx="2160587" cy="504825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hr-HR" b="1">
                <a:solidFill>
                  <a:srgbClr val="FFFFCC"/>
                </a:solidFill>
              </a:rPr>
              <a:t>Ravnopravnost</a:t>
            </a:r>
          </a:p>
          <a:p>
            <a:pPr algn="ctr">
              <a:lnSpc>
                <a:spcPct val="80000"/>
              </a:lnSpc>
            </a:pPr>
            <a:r>
              <a:rPr lang="hr-HR" b="1">
                <a:solidFill>
                  <a:srgbClr val="FFFFCC"/>
                </a:solidFill>
              </a:rPr>
              <a:t>na tržištu rada</a:t>
            </a:r>
            <a:endParaRPr lang="en-US" b="1">
              <a:solidFill>
                <a:srgbClr val="FFFFCC"/>
              </a:solidFill>
            </a:endParaRPr>
          </a:p>
        </p:txBody>
      </p:sp>
      <p:sp>
        <p:nvSpPr>
          <p:cNvPr id="3083" name="AutoShape 17" descr="Small confetti"/>
          <p:cNvSpPr>
            <a:spLocks noChangeArrowheads="1"/>
          </p:cNvSpPr>
          <p:nvPr/>
        </p:nvSpPr>
        <p:spPr bwMode="auto">
          <a:xfrm>
            <a:off x="6084888" y="4941888"/>
            <a:ext cx="2375544" cy="1008062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 dirty="0">
                <a:solidFill>
                  <a:srgbClr val="FFFFCC"/>
                </a:solidFill>
              </a:rPr>
              <a:t>Nestanak</a:t>
            </a:r>
          </a:p>
          <a:p>
            <a:pPr algn="ctr"/>
            <a:r>
              <a:rPr lang="hr-HR" b="1" dirty="0">
                <a:solidFill>
                  <a:srgbClr val="FFFFCC"/>
                </a:solidFill>
              </a:rPr>
              <a:t>Psiho-somatskih</a:t>
            </a:r>
          </a:p>
          <a:p>
            <a:pPr algn="ctr"/>
            <a:r>
              <a:rPr lang="hr-HR" b="1" dirty="0">
                <a:solidFill>
                  <a:srgbClr val="FFFFCC"/>
                </a:solidFill>
              </a:rPr>
              <a:t>cikličkih smetnji</a:t>
            </a:r>
            <a:endParaRPr lang="en-US" b="1" dirty="0">
              <a:solidFill>
                <a:srgbClr val="FFFFCC"/>
              </a:solidFill>
            </a:endParaRPr>
          </a:p>
        </p:txBody>
      </p:sp>
      <p:sp>
        <p:nvSpPr>
          <p:cNvPr id="3084" name="AutoShape 18" descr="Small confetti"/>
          <p:cNvSpPr>
            <a:spLocks noChangeArrowheads="1"/>
          </p:cNvSpPr>
          <p:nvPr/>
        </p:nvSpPr>
        <p:spPr bwMode="auto">
          <a:xfrm>
            <a:off x="7343775" y="2636838"/>
            <a:ext cx="1800225" cy="863600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FFFFCC"/>
                </a:solidFill>
              </a:rPr>
              <a:t>Očuvanje</a:t>
            </a:r>
          </a:p>
          <a:p>
            <a:pPr algn="ctr"/>
            <a:r>
              <a:rPr lang="hr-HR" b="1">
                <a:solidFill>
                  <a:srgbClr val="FFFFCC"/>
                </a:solidFill>
              </a:rPr>
              <a:t>plodnosti</a:t>
            </a:r>
            <a:endParaRPr lang="en-US" b="1">
              <a:solidFill>
                <a:srgbClr val="FFFFCC"/>
              </a:solidFill>
            </a:endParaRPr>
          </a:p>
        </p:txBody>
      </p:sp>
      <p:sp>
        <p:nvSpPr>
          <p:cNvPr id="3085" name="AutoShape 19" descr="Small confetti"/>
          <p:cNvSpPr>
            <a:spLocks noChangeArrowheads="1"/>
          </p:cNvSpPr>
          <p:nvPr/>
        </p:nvSpPr>
        <p:spPr bwMode="auto">
          <a:xfrm>
            <a:off x="6877050" y="3789363"/>
            <a:ext cx="2160588" cy="1008062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FFFFCC"/>
                </a:solidFill>
              </a:rPr>
              <a:t>Kontrola</a:t>
            </a:r>
          </a:p>
          <a:p>
            <a:pPr algn="ctr"/>
            <a:r>
              <a:rPr lang="hr-HR" b="1">
                <a:solidFill>
                  <a:srgbClr val="FFFFCC"/>
                </a:solidFill>
              </a:rPr>
              <a:t>ciklusa i</a:t>
            </a:r>
          </a:p>
          <a:p>
            <a:pPr algn="ctr"/>
            <a:r>
              <a:rPr lang="hr-HR" b="1">
                <a:solidFill>
                  <a:srgbClr val="FFFFCC"/>
                </a:solidFill>
              </a:rPr>
              <a:t>krvarenja</a:t>
            </a:r>
            <a:endParaRPr lang="en-US" b="1">
              <a:solidFill>
                <a:srgbClr val="FFFFCC"/>
              </a:solidFill>
            </a:endParaRPr>
          </a:p>
        </p:txBody>
      </p:sp>
      <p:sp>
        <p:nvSpPr>
          <p:cNvPr id="3086" name="AutoShape 5" descr="Weave"/>
          <p:cNvSpPr>
            <a:spLocks noChangeArrowheads="1"/>
          </p:cNvSpPr>
          <p:nvPr/>
        </p:nvSpPr>
        <p:spPr bwMode="auto">
          <a:xfrm>
            <a:off x="1979712" y="1340768"/>
            <a:ext cx="5761186" cy="4320133"/>
          </a:xfrm>
          <a:prstGeom prst="irregularSeal2">
            <a:avLst/>
          </a:prstGeom>
          <a:pattFill prst="weave">
            <a:fgClr>
              <a:srgbClr val="9900CC"/>
            </a:fgClr>
            <a:bgClr>
              <a:schemeClr val="tx1"/>
            </a:bgClr>
          </a:pattFill>
          <a:ln w="76200" cmpd="tri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3200" b="1" dirty="0">
                <a:solidFill>
                  <a:srgbClr val="FFFF00"/>
                </a:solidFill>
              </a:rPr>
              <a:t>Je temeljito</a:t>
            </a:r>
          </a:p>
          <a:p>
            <a:pPr algn="ctr"/>
            <a:r>
              <a:rPr lang="hr-HR" sz="3200" b="1" dirty="0">
                <a:solidFill>
                  <a:srgbClr val="FFFF00"/>
                </a:solidFill>
              </a:rPr>
              <a:t>promijenila život</a:t>
            </a:r>
          </a:p>
          <a:p>
            <a:pPr algn="ctr"/>
            <a:r>
              <a:rPr lang="hr-HR" sz="3200" b="1" dirty="0">
                <a:solidFill>
                  <a:srgbClr val="FFFF00"/>
                </a:solidFill>
              </a:rPr>
              <a:t>i položaj žena!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3995738" y="2203450"/>
            <a:ext cx="1728787" cy="720725"/>
          </a:xfrm>
          <a:prstGeom prst="ellipse">
            <a:avLst/>
          </a:prstGeom>
          <a:solidFill>
            <a:srgbClr val="00FF00">
              <a:alpha val="88000"/>
            </a:srgbClr>
          </a:solidFill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HK</a:t>
            </a: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9" name="AutoShape 21" descr="Small confetti"/>
          <p:cNvSpPr>
            <a:spLocks noChangeArrowheads="1"/>
          </p:cNvSpPr>
          <p:nvPr/>
        </p:nvSpPr>
        <p:spPr bwMode="auto">
          <a:xfrm>
            <a:off x="6084888" y="5948363"/>
            <a:ext cx="2375544" cy="504825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 dirty="0" err="1" smtClean="0">
                <a:solidFill>
                  <a:srgbClr val="FFFFCC"/>
                </a:solidFill>
              </a:rPr>
              <a:t>QoL</a:t>
            </a:r>
            <a:r>
              <a:rPr lang="hr-HR" sz="2400" b="1" dirty="0" smtClean="0">
                <a:solidFill>
                  <a:srgbClr val="FFFFCC"/>
                </a:solidFill>
              </a:rPr>
              <a:t>(</a:t>
            </a:r>
            <a:r>
              <a:rPr lang="hr-HR" sz="1400" b="1" dirty="0" err="1" smtClean="0">
                <a:solidFill>
                  <a:srgbClr val="FFFFCC"/>
                </a:solidFill>
              </a:rPr>
              <a:t>quality</a:t>
            </a:r>
            <a:r>
              <a:rPr lang="hr-HR" sz="1400" b="1" dirty="0" smtClean="0">
                <a:solidFill>
                  <a:srgbClr val="FFFFCC"/>
                </a:solidFill>
              </a:rPr>
              <a:t> </a:t>
            </a:r>
            <a:r>
              <a:rPr lang="hr-HR" sz="1400" b="1" dirty="0" err="1" smtClean="0">
                <a:solidFill>
                  <a:srgbClr val="FFFFCC"/>
                </a:solidFill>
              </a:rPr>
              <a:t>of</a:t>
            </a:r>
            <a:r>
              <a:rPr lang="hr-HR" sz="1400" b="1" dirty="0" smtClean="0">
                <a:solidFill>
                  <a:srgbClr val="FFFFCC"/>
                </a:solidFill>
              </a:rPr>
              <a:t> life</a:t>
            </a:r>
            <a:r>
              <a:rPr lang="hr-HR" sz="2400" b="1" dirty="0" smtClean="0">
                <a:solidFill>
                  <a:srgbClr val="FFFFCC"/>
                </a:solidFill>
              </a:rPr>
              <a:t>)</a:t>
            </a:r>
            <a:endParaRPr lang="en-US" sz="2400" b="1" dirty="0">
              <a:solidFill>
                <a:srgbClr val="FFFFCC"/>
              </a:solidFill>
            </a:endParaRP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755650" y="981075"/>
            <a:ext cx="936625" cy="719138"/>
          </a:xfrm>
          <a:custGeom>
            <a:avLst/>
            <a:gdLst>
              <a:gd name="T0" fmla="*/ 655898 w 21600"/>
              <a:gd name="T1" fmla="*/ 0 h 21600"/>
              <a:gd name="T2" fmla="*/ 655898 w 21600"/>
              <a:gd name="T3" fmla="*/ 404781 h 21600"/>
              <a:gd name="T4" fmla="*/ 140364 w 21600"/>
              <a:gd name="T5" fmla="*/ 719138 h 21600"/>
              <a:gd name="T6" fmla="*/ 936625 w 21600"/>
              <a:gd name="T7" fmla="*/ 20239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 rot="10800000">
            <a:off x="250825" y="2205038"/>
            <a:ext cx="503238" cy="719137"/>
          </a:xfrm>
          <a:custGeom>
            <a:avLst/>
            <a:gdLst>
              <a:gd name="T0" fmla="*/ 359466 w 21600"/>
              <a:gd name="T1" fmla="*/ 0 h 21600"/>
              <a:gd name="T2" fmla="*/ 215670 w 21600"/>
              <a:gd name="T3" fmla="*/ 239712 h 21600"/>
              <a:gd name="T4" fmla="*/ 0 w 21600"/>
              <a:gd name="T5" fmla="*/ 599314 h 21600"/>
              <a:gd name="T6" fmla="*/ 215670 w 21600"/>
              <a:gd name="T7" fmla="*/ 719137 h 21600"/>
              <a:gd name="T8" fmla="*/ 431340 w 21600"/>
              <a:gd name="T9" fmla="*/ 499401 h 21600"/>
              <a:gd name="T10" fmla="*/ 503238 w 21600"/>
              <a:gd name="T11" fmla="*/ 23971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3092" name="Picture 26" descr="ANd9GcQ8cfsFuJ-4rgUL7goPKAaA21rofJ6HgUvGWSmx1hc7uhlLIWgWSDYGp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37063"/>
            <a:ext cx="1143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AutoShape 12" descr="Small confetti"/>
          <p:cNvSpPr>
            <a:spLocks noChangeArrowheads="1"/>
          </p:cNvSpPr>
          <p:nvPr/>
        </p:nvSpPr>
        <p:spPr bwMode="auto">
          <a:xfrm>
            <a:off x="34925" y="2924175"/>
            <a:ext cx="2160588" cy="863600"/>
          </a:xfrm>
          <a:prstGeom prst="flowChartProcess">
            <a:avLst/>
          </a:prstGeom>
          <a:pattFill prst="smConfetti">
            <a:fgClr>
              <a:srgbClr val="800000"/>
            </a:fgClr>
            <a:bgClr>
              <a:schemeClr val="tx1"/>
            </a:bgClr>
          </a:patt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FFFFCC"/>
                </a:solidFill>
              </a:rPr>
              <a:t>Nekontracepcijska</a:t>
            </a:r>
          </a:p>
          <a:p>
            <a:pPr algn="ctr"/>
            <a:r>
              <a:rPr lang="hr-HR" b="1">
                <a:solidFill>
                  <a:srgbClr val="FFFFCC"/>
                </a:solidFill>
              </a:rPr>
              <a:t>korist</a:t>
            </a:r>
            <a:endParaRPr lang="en-US" b="1">
              <a:solidFill>
                <a:srgbClr val="FFFFCC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8144" y="1916832"/>
            <a:ext cx="165618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dirty="0" smtClean="0"/>
              <a:t>U svijetu je danas rabi </a:t>
            </a:r>
            <a:r>
              <a:rPr lang="hr-HR" dirty="0" smtClean="0"/>
              <a:t>60-70 milijuna žena na godinu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9" grpId="0" animBg="1"/>
      <p:bldP spid="19478" grpId="0" animBg="1"/>
      <p:bldP spid="19480" grpId="0" animBg="1"/>
      <p:bldP spid="194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dirty="0" smtClean="0">
                <a:solidFill>
                  <a:srgbClr val="FF33CC"/>
                </a:solidFill>
              </a:rPr>
              <a:t>HK  I MIOMI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373616" cy="489654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>
              <a:solidFill>
                <a:srgbClr val="FF3399"/>
              </a:solidFill>
            </a:endParaRP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9" name="Oval 8"/>
          <p:cNvSpPr/>
          <p:nvPr/>
        </p:nvSpPr>
        <p:spPr>
          <a:xfrm>
            <a:off x="1619672" y="1700808"/>
            <a:ext cx="432048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 smtClean="0"/>
              <a:t>LNG-IUS</a:t>
            </a:r>
            <a:r>
              <a:rPr lang="hr-HR" dirty="0" smtClean="0"/>
              <a:t> </a:t>
            </a:r>
            <a:r>
              <a:rPr lang="hr-HR" sz="2800" dirty="0" smtClean="0">
                <a:solidFill>
                  <a:srgbClr val="FF66FF"/>
                </a:solidFill>
              </a:rPr>
              <a:t>(Mirena)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3140968"/>
            <a:ext cx="208823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r>
              <a:rPr lang="hr-HR" dirty="0" smtClean="0"/>
              <a:t>Kontrola teških menstrualnih krvarenja </a:t>
            </a:r>
          </a:p>
          <a:p>
            <a:pPr algn="ctr"/>
            <a:r>
              <a:rPr lang="hr-HR" dirty="0" smtClean="0"/>
              <a:t>NKM</a:t>
            </a:r>
          </a:p>
          <a:p>
            <a:r>
              <a:rPr lang="hr-HR" dirty="0" smtClean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4860032" y="1124744"/>
            <a:ext cx="3528392" cy="158417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Kontraindikacija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SUBMUKOZNI MIOM !</a:t>
            </a:r>
          </a:p>
        </p:txBody>
      </p:sp>
      <p:sp>
        <p:nvSpPr>
          <p:cNvPr id="12" name="Oval 11"/>
          <p:cNvSpPr/>
          <p:nvPr/>
        </p:nvSpPr>
        <p:spPr>
          <a:xfrm>
            <a:off x="467544" y="5229200"/>
            <a:ext cx="41764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 smtClean="0"/>
              <a:t>Vaginalni prsten </a:t>
            </a:r>
            <a:r>
              <a:rPr lang="hr-HR" sz="2800" dirty="0" smtClean="0">
                <a:solidFill>
                  <a:srgbClr val="FF66FF"/>
                </a:solidFill>
              </a:rPr>
              <a:t>(</a:t>
            </a:r>
            <a:r>
              <a:rPr lang="hr-HR" sz="2800" dirty="0" err="1" smtClean="0">
                <a:solidFill>
                  <a:srgbClr val="FF66FF"/>
                </a:solidFill>
              </a:rPr>
              <a:t>NuvaRing</a:t>
            </a:r>
            <a:r>
              <a:rPr lang="hr-HR" sz="2800" dirty="0" smtClean="0">
                <a:solidFill>
                  <a:srgbClr val="FF66FF"/>
                </a:solidFill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8024" y="5373216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uterus &gt; doza hormona ?</a:t>
            </a:r>
            <a:endParaRPr lang="hr-H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308304" y="2348880"/>
          <a:ext cx="1512168" cy="1801093"/>
        </p:xfrm>
        <a:graphic>
          <a:graphicData uri="http://schemas.openxmlformats.org/presentationml/2006/ole">
            <p:oleObj spid="_x0000_s2050" name="Photo Editor Photo" r:id="rId4" imgW="10104762" imgH="12866667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4860032" y="3573016"/>
            <a:ext cx="23762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Redukcija mioma</a:t>
            </a:r>
          </a:p>
          <a:p>
            <a:r>
              <a:rPr lang="hr-HR" dirty="0" smtClean="0"/>
              <a:t>&lt; vol uterusa    </a:t>
            </a:r>
            <a:r>
              <a:rPr lang="hr-HR" sz="2000" dirty="0" smtClean="0">
                <a:solidFill>
                  <a:srgbClr val="FFC000"/>
                </a:solidFill>
              </a:rPr>
              <a:t>- 40%</a:t>
            </a:r>
          </a:p>
          <a:p>
            <a:r>
              <a:rPr lang="hr-HR" dirty="0" smtClean="0"/>
              <a:t> &lt;vol mioma</a:t>
            </a:r>
            <a:endParaRPr lang="hr-HR" dirty="0"/>
          </a:p>
        </p:txBody>
      </p:sp>
      <p:sp>
        <p:nvSpPr>
          <p:cNvPr id="16" name="Oval 15"/>
          <p:cNvSpPr/>
          <p:nvPr/>
        </p:nvSpPr>
        <p:spPr>
          <a:xfrm>
            <a:off x="6228184" y="4365104"/>
            <a:ext cx="2376264" cy="64807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Kontroverzno?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9792" y="3501008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Značajna redukcija simptoma</a:t>
            </a:r>
          </a:p>
          <a:p>
            <a:pPr algn="ctr"/>
            <a:r>
              <a:rPr lang="hr-HR" sz="2000" dirty="0" smtClean="0">
                <a:solidFill>
                  <a:srgbClr val="FFC000"/>
                </a:solidFill>
              </a:rPr>
              <a:t>60% </a:t>
            </a:r>
            <a:r>
              <a:rPr lang="hr-HR" dirty="0" err="1" smtClean="0"/>
              <a:t>amenoreja</a:t>
            </a:r>
            <a:endParaRPr lang="hr-HR" dirty="0"/>
          </a:p>
        </p:txBody>
      </p:sp>
      <p:sp>
        <p:nvSpPr>
          <p:cNvPr id="18" name="Down Arrow 17"/>
          <p:cNvSpPr/>
          <p:nvPr/>
        </p:nvSpPr>
        <p:spPr>
          <a:xfrm rot="2692802">
            <a:off x="1071272" y="2337643"/>
            <a:ext cx="305504" cy="816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Down Arrow 18"/>
          <p:cNvSpPr/>
          <p:nvPr/>
        </p:nvSpPr>
        <p:spPr>
          <a:xfrm rot="19725666">
            <a:off x="5566356" y="2897890"/>
            <a:ext cx="350374" cy="600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Down Arrow 19"/>
          <p:cNvSpPr/>
          <p:nvPr/>
        </p:nvSpPr>
        <p:spPr>
          <a:xfrm>
            <a:off x="3707904" y="3068960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6444208" y="5877272"/>
            <a:ext cx="2376264" cy="57606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Kontroverzno?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sz="3600" dirty="0" smtClean="0"/>
          </a:p>
          <a:p>
            <a:pPr algn="ctr">
              <a:buNone/>
            </a:pPr>
            <a:endParaRPr lang="hr-HR" sz="3600" dirty="0" smtClean="0"/>
          </a:p>
          <a:p>
            <a:pPr algn="ctr">
              <a:buNone/>
            </a:pPr>
            <a:endParaRPr lang="hr-HR" sz="3600" dirty="0" smtClean="0"/>
          </a:p>
          <a:p>
            <a:pPr algn="ctr">
              <a:buNone/>
            </a:pPr>
            <a:r>
              <a:rPr lang="hr-HR" sz="3600" dirty="0" smtClean="0"/>
              <a:t>HVALA NA POZORNOSTI</a:t>
            </a:r>
            <a:endParaRPr lang="hr-HR" sz="3600" dirty="0"/>
          </a:p>
        </p:txBody>
      </p:sp>
      <p:pic>
        <p:nvPicPr>
          <p:cNvPr id="56322" name="Picture 2" descr="http://www.knjigovodstvo.konto-libar.hr/images/stories/slika/sibeni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836712"/>
            <a:ext cx="4323705" cy="2762697"/>
          </a:xfrm>
          <a:prstGeom prst="rect">
            <a:avLst/>
          </a:prstGeom>
          <a:noFill/>
        </p:spPr>
      </p:pic>
      <p:pic>
        <p:nvPicPr>
          <p:cNvPr id="56324" name="Picture 4" descr="http://www.pravoslavie.bg/wp-content/uploads/Sibenik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08720"/>
            <a:ext cx="3384376" cy="31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373688"/>
            <a:ext cx="9144000" cy="719137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508500"/>
            <a:ext cx="9144000" cy="7207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500438"/>
            <a:ext cx="9144000" cy="8651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11525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 smtClean="0">
                <a:solidFill>
                  <a:schemeClr val="accent1"/>
                </a:solidFill>
              </a:rPr>
              <a:t>HK: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kontracepcijska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</a:rPr>
              <a:t>učinkovitost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 podjednaka      </a:t>
            </a:r>
            <a:endParaRPr lang="hr-HR" sz="2000" b="1" dirty="0">
              <a:sym typeface="Symbol" pitchFamily="18" charset="2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6513" y="8366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34925" y="1628775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0" y="836613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rgbClr val="FFCC66"/>
                </a:solidFill>
              </a:rPr>
              <a:t>     </a:t>
            </a:r>
            <a:r>
              <a:rPr lang="hr-HR" b="1">
                <a:solidFill>
                  <a:srgbClr val="FFCC66"/>
                </a:solidFill>
              </a:rPr>
              <a:t>Niskodozirane kombinirane pilule (KOK)    Kontracepcijska pouzdanost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hr-HR" b="1">
                <a:solidFill>
                  <a:srgbClr val="FFCC66"/>
                </a:solidFill>
              </a:rPr>
              <a:t>       3.-5. generacija / naljepak		       % TR (pearl indeks)</a:t>
            </a:r>
            <a:endParaRPr lang="en-US" b="1">
              <a:solidFill>
                <a:srgbClr val="FFCC66"/>
              </a:solidFill>
            </a:endParaRP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0" y="981075"/>
            <a:ext cx="395288" cy="503238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003800" y="836613"/>
            <a:ext cx="0" cy="6021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68313" y="1700213"/>
            <a:ext cx="867568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hr-HR" b="1">
                <a:solidFill>
                  <a:schemeClr val="bg1"/>
                </a:solidFill>
              </a:rPr>
              <a:t> </a:t>
            </a:r>
            <a:r>
              <a:rPr lang="hr-HR" b="1"/>
              <a:t>Cilest, Logest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hr-HR" b="1"/>
              <a:t> Jasmin, Yaz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hr-HR" b="1"/>
              <a:t> Qlaira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hr-HR" b="1"/>
              <a:t> Evra</a:t>
            </a:r>
            <a:endParaRPr lang="en-US" b="1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227763" y="191611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0,3-0,8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4925" y="285273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-34925" y="29003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rgbClr val="99CCFF"/>
                </a:solidFill>
              </a:rPr>
              <a:t>     </a:t>
            </a:r>
            <a:r>
              <a:rPr lang="hr-HR" b="1">
                <a:solidFill>
                  <a:srgbClr val="99CCFF"/>
                </a:solidFill>
              </a:rPr>
              <a:t>Progesteronske – mini pill (POP)</a:t>
            </a:r>
            <a:endParaRPr lang="en-US" b="1">
              <a:solidFill>
                <a:srgbClr val="99CCFF"/>
              </a:solidFill>
            </a:endParaRPr>
          </a:p>
        </p:txBody>
      </p:sp>
      <p:sp>
        <p:nvSpPr>
          <p:cNvPr id="85008" name="Oval 16"/>
          <p:cNvSpPr>
            <a:spLocks noChangeArrowheads="1"/>
          </p:cNvSpPr>
          <p:nvPr/>
        </p:nvSpPr>
        <p:spPr bwMode="auto">
          <a:xfrm>
            <a:off x="0" y="2924175"/>
            <a:ext cx="395288" cy="5032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4925" y="3500438"/>
            <a:ext cx="48974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68313" y="3543300"/>
            <a:ext cx="8675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>
                <a:solidFill>
                  <a:schemeClr val="bg1"/>
                </a:solidFill>
              </a:rPr>
              <a:t> </a:t>
            </a:r>
            <a:r>
              <a:rPr lang="hr-HR" b="1"/>
              <a:t>1. i 2. generacija</a:t>
            </a:r>
          </a:p>
          <a:p>
            <a:pPr>
              <a:spcBef>
                <a:spcPct val="50000"/>
              </a:spcBef>
            </a:pPr>
            <a:r>
              <a:rPr lang="hr-HR" b="1"/>
              <a:t> 3. generacija (Cerazette)</a:t>
            </a:r>
            <a:endParaRPr lang="en-US" b="1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4925" y="443706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6227763" y="3652838"/>
            <a:ext cx="16573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hr-H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3-4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hr-H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0,4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5013" name="Oval 21"/>
          <p:cNvSpPr>
            <a:spLocks noChangeArrowheads="1"/>
          </p:cNvSpPr>
          <p:nvPr/>
        </p:nvSpPr>
        <p:spPr bwMode="auto">
          <a:xfrm>
            <a:off x="0" y="4581525"/>
            <a:ext cx="395288" cy="503238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3.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-36513" y="4627563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rgbClr val="99CCFF"/>
                </a:solidFill>
              </a:rPr>
              <a:t>     </a:t>
            </a:r>
            <a:r>
              <a:rPr lang="hr-HR" sz="2400" b="1">
                <a:solidFill>
                  <a:srgbClr val="CCFF99"/>
                </a:solidFill>
              </a:rPr>
              <a:t>NuvaRing</a:t>
            </a:r>
            <a:endParaRPr lang="en-US" sz="2400" b="1">
              <a:solidFill>
                <a:srgbClr val="CCFF99"/>
              </a:solidFill>
            </a:endParaRP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6227763" y="46529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0,4-1,2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34925" y="530066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85017" name="Oval 25"/>
          <p:cNvSpPr>
            <a:spLocks noChangeArrowheads="1"/>
          </p:cNvSpPr>
          <p:nvPr/>
        </p:nvSpPr>
        <p:spPr bwMode="auto">
          <a:xfrm>
            <a:off x="0" y="5446713"/>
            <a:ext cx="395288" cy="50323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4.</a:t>
            </a:r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-36513" y="5492750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rgbClr val="99CCFF"/>
                </a:solidFill>
              </a:rPr>
              <a:t>     </a:t>
            </a:r>
            <a:r>
              <a:rPr lang="hr-HR" sz="2400" b="1">
                <a:solidFill>
                  <a:srgbClr val="CCCCFF"/>
                </a:solidFill>
              </a:rPr>
              <a:t>IUS - Mirena</a:t>
            </a:r>
            <a:endParaRPr lang="en-US" sz="2400" b="1">
              <a:solidFill>
                <a:srgbClr val="CCCCFF"/>
              </a:solidFill>
            </a:endParaRP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6227763" y="556418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0,1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34925" y="61658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0" y="6092825"/>
            <a:ext cx="5003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rgbClr val="FFCC99"/>
                </a:solidFill>
              </a:rPr>
              <a:t>Produženi režim </a:t>
            </a:r>
            <a:r>
              <a:rPr lang="hr-HR" sz="2400" b="1">
                <a:solidFill>
                  <a:srgbClr val="FFCC99"/>
                </a:solidFill>
                <a:sym typeface="Symbol" pitchFamily="18" charset="2"/>
              </a:rPr>
              <a:t>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hr-HR" sz="2400" b="1">
                <a:solidFill>
                  <a:srgbClr val="FFCC99"/>
                </a:solidFill>
                <a:sym typeface="Symbol" pitchFamily="18" charset="2"/>
              </a:rPr>
              <a:t>veća učinkovitost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040313" y="6092825"/>
            <a:ext cx="5003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CC99"/>
                </a:solidFill>
              </a:rPr>
              <a:t>Obnova ovulacije </a:t>
            </a:r>
            <a:r>
              <a:rPr lang="hr-HR" sz="2400" b="1" dirty="0">
                <a:solidFill>
                  <a:srgbClr val="FFCC99"/>
                </a:solidFill>
                <a:sym typeface="Symbol" pitchFamily="18" charset="2"/>
              </a:rPr>
              <a:t>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hr-HR" sz="2400" b="1" dirty="0">
                <a:solidFill>
                  <a:srgbClr val="FFCC99"/>
                </a:solidFill>
                <a:sym typeface="Symbol" pitchFamily="18" charset="2"/>
              </a:rPr>
              <a:t>3-4 </a:t>
            </a:r>
            <a:r>
              <a:rPr lang="hr-HR" sz="2400" b="1" dirty="0" err="1">
                <a:solidFill>
                  <a:srgbClr val="FFCC99"/>
                </a:solidFill>
                <a:sym typeface="Symbol" pitchFamily="18" charset="2"/>
              </a:rPr>
              <a:t>tj</a:t>
            </a:r>
            <a:r>
              <a:rPr lang="hr-HR" sz="2400" b="1" dirty="0">
                <a:solidFill>
                  <a:srgbClr val="FFCC99"/>
                </a:solidFill>
                <a:sym typeface="Symbol" pitchFamily="18" charset="2"/>
              </a:rPr>
              <a:t>. po prekidu</a:t>
            </a: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34925" y="688498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1331913" y="2636838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1979613" y="4868863"/>
            <a:ext cx="10795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2484438" y="24209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/>
              <a:t>veći rizik</a:t>
            </a:r>
            <a:endParaRPr lang="en-US" b="1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2987675" y="4652963"/>
            <a:ext cx="18002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>
                <a:solidFill>
                  <a:schemeClr val="bg1"/>
                </a:solidFill>
              </a:rPr>
              <a:t>manji učinak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hr-HR" b="1">
                <a:solidFill>
                  <a:schemeClr val="bg1"/>
                </a:solidFill>
              </a:rPr>
              <a:t>na jetru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563938" y="2420938"/>
            <a:ext cx="720725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FFCC66"/>
                </a:solidFill>
              </a:rPr>
              <a:t>FDA</a:t>
            </a:r>
            <a:endParaRPr lang="en-US" b="1">
              <a:solidFill>
                <a:srgbClr val="FFCC66"/>
              </a:solidFill>
            </a:endParaRPr>
          </a:p>
        </p:txBody>
      </p:sp>
      <p:sp>
        <p:nvSpPr>
          <p:cNvPr id="85029" name="Rectangle 37"/>
          <p:cNvSpPr>
            <a:spLocks noChangeArrowheads="1"/>
          </p:cNvSpPr>
          <p:nvPr/>
        </p:nvSpPr>
        <p:spPr bwMode="auto">
          <a:xfrm>
            <a:off x="7777163" y="1268413"/>
            <a:ext cx="1403350" cy="3097212"/>
          </a:xfrm>
          <a:prstGeom prst="rect">
            <a:avLst/>
          </a:prstGeom>
          <a:solidFill>
            <a:schemeClr val="accent1">
              <a:alpha val="8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40000"/>
              </a:lnSpc>
              <a:defRPr/>
            </a:pPr>
            <a:r>
              <a:rPr lang="hr-HR" b="1"/>
              <a:t>TIPIČNA</a:t>
            </a:r>
          </a:p>
          <a:p>
            <a:pPr algn="ctr">
              <a:lnSpc>
                <a:spcPct val="140000"/>
              </a:lnSpc>
              <a:defRPr/>
            </a:pPr>
            <a:r>
              <a:rPr lang="hr-HR" b="1"/>
              <a:t>GREŠKA</a:t>
            </a:r>
          </a:p>
          <a:p>
            <a:pPr algn="ctr">
              <a:lnSpc>
                <a:spcPct val="140000"/>
              </a:lnSpc>
              <a:defRPr/>
            </a:pPr>
            <a:endParaRPr lang="hr-HR" b="1"/>
          </a:p>
          <a:p>
            <a:pPr algn="ctr">
              <a:lnSpc>
                <a:spcPct val="140000"/>
              </a:lnSpc>
              <a:defRPr/>
            </a:pPr>
            <a:endParaRPr lang="hr-HR" b="1"/>
          </a:p>
          <a:p>
            <a:pPr algn="ctr">
              <a:lnSpc>
                <a:spcPct val="140000"/>
              </a:lnSpc>
              <a:buFontTx/>
              <a:buChar char="•"/>
              <a:defRPr/>
            </a:pPr>
            <a:r>
              <a:rPr lang="hr-HR" b="1"/>
              <a:t> korisnice</a:t>
            </a:r>
          </a:p>
          <a:p>
            <a:pPr algn="ctr">
              <a:lnSpc>
                <a:spcPct val="140000"/>
              </a:lnSpc>
              <a:buFontTx/>
              <a:buChar char="•"/>
              <a:defRPr/>
            </a:pPr>
            <a:r>
              <a:rPr lang="hr-HR" b="1"/>
              <a:t> debljina</a:t>
            </a:r>
          </a:p>
          <a:p>
            <a:pPr algn="ctr">
              <a:lnSpc>
                <a:spcPct val="140000"/>
              </a:lnSpc>
              <a:buFontTx/>
              <a:buChar char="•"/>
              <a:defRPr/>
            </a:pPr>
            <a:r>
              <a:rPr lang="hr-HR" b="1"/>
              <a:t> povraćanje</a:t>
            </a:r>
          </a:p>
          <a:p>
            <a:pPr algn="ctr">
              <a:lnSpc>
                <a:spcPct val="140000"/>
              </a:lnSpc>
              <a:buFontTx/>
              <a:buChar char="•"/>
              <a:defRPr/>
            </a:pPr>
            <a:r>
              <a:rPr lang="hr-H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STANKA</a:t>
            </a: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30" name="Oval 38"/>
          <p:cNvSpPr>
            <a:spLocks noChangeArrowheads="1"/>
          </p:cNvSpPr>
          <p:nvPr/>
        </p:nvSpPr>
        <p:spPr bwMode="auto">
          <a:xfrm>
            <a:off x="7885113" y="2060575"/>
            <a:ext cx="1258887" cy="792163"/>
          </a:xfrm>
          <a:prstGeom prst="ellipse">
            <a:avLst/>
          </a:prstGeom>
          <a:solidFill>
            <a:schemeClr val="accent1">
              <a:alpha val="8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1-8%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vi-VN" dirty="0" smtClean="0"/>
              <a:t>kako bi korištenje OHK bilo što sigurnije za zdravlje žene.</a:t>
            </a:r>
          </a:p>
          <a:p>
            <a:r>
              <a:rPr lang="hr-HR" dirty="0" smtClean="0"/>
              <a:t>p</a:t>
            </a:r>
            <a:r>
              <a:rPr lang="vi-VN" dirty="0" smtClean="0"/>
              <a:t>ostoje četiri kategorije</a:t>
            </a:r>
            <a:r>
              <a:rPr lang="hr-HR" dirty="0" smtClean="0"/>
              <a:t> </a:t>
            </a:r>
            <a:r>
              <a:rPr lang="vi-VN" dirty="0" smtClean="0"/>
              <a:t>za primjenu </a:t>
            </a:r>
            <a:r>
              <a:rPr lang="hr-HR" dirty="0" smtClean="0"/>
              <a:t>OHK </a:t>
            </a:r>
            <a:r>
              <a:rPr lang="vi-VN" dirty="0" smtClean="0"/>
              <a:t> 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vi-V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WHO  KONTRAINDIKACIJE ZA PRIMJENU OHK</a:t>
            </a:r>
            <a:r>
              <a:rPr lang="hr-HR" sz="900" dirty="0" smtClean="0"/>
              <a:t/>
            </a:r>
            <a:br>
              <a:rPr lang="hr-HR" sz="900" dirty="0" smtClean="0"/>
            </a:br>
            <a:r>
              <a:rPr lang="vi-VN" sz="900" dirty="0" smtClean="0"/>
              <a:t/>
            </a:r>
            <a:br>
              <a:rPr lang="vi-VN" sz="900" dirty="0" smtClean="0"/>
            </a:br>
            <a:r>
              <a:rPr lang="vi-VN" sz="900" dirty="0" smtClean="0"/>
              <a:t> </a:t>
            </a:r>
            <a:endParaRPr lang="hr-HR" sz="900" dirty="0"/>
          </a:p>
        </p:txBody>
      </p:sp>
      <p:sp>
        <p:nvSpPr>
          <p:cNvPr id="5" name="Oval 4"/>
          <p:cNvSpPr/>
          <p:nvPr/>
        </p:nvSpPr>
        <p:spPr>
          <a:xfrm>
            <a:off x="0" y="2708920"/>
            <a:ext cx="381642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 smtClean="0">
              <a:solidFill>
                <a:srgbClr val="FF66FF"/>
              </a:solidFill>
            </a:endParaRPr>
          </a:p>
          <a:p>
            <a:pPr algn="ctr"/>
            <a:r>
              <a:rPr lang="hr-HR" b="1" dirty="0" smtClean="0">
                <a:solidFill>
                  <a:srgbClr val="FF66FF"/>
                </a:solidFill>
              </a:rPr>
              <a:t>Kate</a:t>
            </a:r>
            <a:r>
              <a:rPr lang="vi-VN" b="1" dirty="0" smtClean="0">
                <a:solidFill>
                  <a:srgbClr val="FF66FF"/>
                </a:solidFill>
              </a:rPr>
              <a:t>gorija</a:t>
            </a:r>
            <a:r>
              <a:rPr lang="hr-HR" b="1" dirty="0" smtClean="0">
                <a:solidFill>
                  <a:srgbClr val="FF66FF"/>
                </a:solidFill>
              </a:rPr>
              <a:t> 4  </a:t>
            </a:r>
            <a:r>
              <a:rPr lang="vi-VN" b="1" dirty="0" smtClean="0">
                <a:solidFill>
                  <a:srgbClr val="FF66FF"/>
                </a:solidFill>
              </a:rPr>
              <a:t> </a:t>
            </a:r>
            <a:r>
              <a:rPr lang="hr-HR" b="1" dirty="0" smtClean="0">
                <a:solidFill>
                  <a:srgbClr val="FF66FF"/>
                </a:solidFill>
              </a:rPr>
              <a:t> </a:t>
            </a:r>
            <a:r>
              <a:rPr lang="vi-VN" b="1" dirty="0" smtClean="0"/>
              <a:t>(kontraindikacije za korištenje oralne hormonske kontracepcije)</a:t>
            </a:r>
          </a:p>
          <a:p>
            <a:pPr algn="ctr"/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4211960" y="2492896"/>
            <a:ext cx="460851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 smtClean="0"/>
          </a:p>
          <a:p>
            <a:pPr algn="ctr"/>
            <a:r>
              <a:rPr lang="hr-HR" b="1" dirty="0" smtClean="0">
                <a:solidFill>
                  <a:srgbClr val="FF66FF"/>
                </a:solidFill>
              </a:rPr>
              <a:t>K</a:t>
            </a:r>
            <a:r>
              <a:rPr lang="vi-VN" b="1" dirty="0" smtClean="0">
                <a:solidFill>
                  <a:srgbClr val="FF66FF"/>
                </a:solidFill>
              </a:rPr>
              <a:t>ategorija 3 </a:t>
            </a:r>
            <a:r>
              <a:rPr lang="vi-VN" b="1" dirty="0" smtClean="0"/>
              <a:t>(povećan oprez)</a:t>
            </a:r>
            <a:r>
              <a:rPr lang="hr-HR" b="1" dirty="0" smtClean="0"/>
              <a:t>  </a:t>
            </a:r>
            <a:r>
              <a:rPr lang="vi-VN" dirty="0" smtClean="0"/>
              <a:t>stanja kod kojih liječnik može prepisati hormonsku kontracepciju uz veliki oprez te pozorno praćenje neželjenih učinaka</a:t>
            </a:r>
            <a:r>
              <a:rPr lang="hr-HR" b="1" dirty="0" smtClean="0"/>
              <a:t>.</a:t>
            </a:r>
            <a:endParaRPr lang="vi-VN" dirty="0" smtClean="0"/>
          </a:p>
          <a:p>
            <a:pPr algn="ctr"/>
            <a:endParaRPr lang="hr-HR" dirty="0"/>
          </a:p>
        </p:txBody>
      </p:sp>
      <p:sp>
        <p:nvSpPr>
          <p:cNvPr id="7" name="Oval 6"/>
          <p:cNvSpPr/>
          <p:nvPr/>
        </p:nvSpPr>
        <p:spPr>
          <a:xfrm>
            <a:off x="0" y="4725144"/>
            <a:ext cx="3456384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b="1" dirty="0" smtClean="0">
                <a:solidFill>
                  <a:srgbClr val="FF66FF"/>
                </a:solidFill>
              </a:rPr>
              <a:t>K</a:t>
            </a:r>
            <a:r>
              <a:rPr lang="vi-VN" b="1" dirty="0" smtClean="0">
                <a:solidFill>
                  <a:srgbClr val="FF66FF"/>
                </a:solidFill>
              </a:rPr>
              <a:t>ategorija 2 </a:t>
            </a:r>
            <a:r>
              <a:rPr lang="hr-HR" b="1" dirty="0" smtClean="0">
                <a:solidFill>
                  <a:srgbClr val="FF66FF"/>
                </a:solidFill>
              </a:rPr>
              <a:t>     </a:t>
            </a:r>
            <a:r>
              <a:rPr lang="vi-VN" b="1" dirty="0" smtClean="0"/>
              <a:t>(prednost nadmašuje rizik terapije)</a:t>
            </a:r>
          </a:p>
        </p:txBody>
      </p:sp>
      <p:sp>
        <p:nvSpPr>
          <p:cNvPr id="8" name="Oval 7"/>
          <p:cNvSpPr/>
          <p:nvPr/>
        </p:nvSpPr>
        <p:spPr>
          <a:xfrm>
            <a:off x="3491880" y="4869160"/>
            <a:ext cx="5184576" cy="1988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        </a:t>
            </a:r>
          </a:p>
          <a:p>
            <a:pPr algn="ctr"/>
            <a:r>
              <a:rPr lang="hr-HR" b="1" dirty="0" smtClean="0"/>
              <a:t> </a:t>
            </a:r>
            <a:r>
              <a:rPr lang="hr-HR" b="1" dirty="0" smtClean="0">
                <a:solidFill>
                  <a:srgbClr val="FF66FF"/>
                </a:solidFill>
              </a:rPr>
              <a:t>K</a:t>
            </a:r>
            <a:r>
              <a:rPr lang="vi-VN" b="1" dirty="0" smtClean="0">
                <a:solidFill>
                  <a:srgbClr val="FF66FF"/>
                </a:solidFill>
              </a:rPr>
              <a:t>ategorija 1</a:t>
            </a:r>
            <a:endParaRPr lang="hr-HR" b="1" dirty="0" smtClean="0">
              <a:solidFill>
                <a:srgbClr val="FF66FF"/>
              </a:solidFill>
            </a:endParaRPr>
          </a:p>
          <a:p>
            <a:pPr algn="ctr"/>
            <a:r>
              <a:rPr lang="vi-VN" b="1" dirty="0" smtClean="0">
                <a:solidFill>
                  <a:srgbClr val="FF66FF"/>
                </a:solidFill>
              </a:rPr>
              <a:t> </a:t>
            </a:r>
            <a:r>
              <a:rPr lang="vi-VN" b="1" dirty="0" smtClean="0"/>
              <a:t>(bez ograničenja)</a:t>
            </a:r>
            <a:r>
              <a:rPr lang="hr-HR" b="1" dirty="0" smtClean="0"/>
              <a:t> </a:t>
            </a:r>
            <a:r>
              <a:rPr lang="hr-HR" dirty="0" smtClean="0"/>
              <a:t>s</a:t>
            </a:r>
            <a:r>
              <a:rPr lang="vi-VN" dirty="0" smtClean="0"/>
              <a:t>tanja koja u osnovi nisu povezana s metabolizmom hormonsko-kontraceptivnih sastojaka, pa nema ograničenja za uporabu hormonske kontracepcije.</a:t>
            </a:r>
            <a:endParaRPr lang="vi-VN" b="1" dirty="0" smtClean="0"/>
          </a:p>
          <a:p>
            <a:pPr algn="ctr"/>
            <a:endParaRPr lang="hr-HR" dirty="0"/>
          </a:p>
        </p:txBody>
      </p:sp>
      <p:sp>
        <p:nvSpPr>
          <p:cNvPr id="9" name="Oval 8"/>
          <p:cNvSpPr/>
          <p:nvPr/>
        </p:nvSpPr>
        <p:spPr>
          <a:xfrm>
            <a:off x="3059832" y="2708920"/>
            <a:ext cx="936104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3%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56376" y="2276872"/>
            <a:ext cx="91440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7%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36296" y="4437112"/>
            <a:ext cx="1728192" cy="936104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75-80%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1720" y="4581128"/>
            <a:ext cx="1944216" cy="792088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10-15%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921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3200" b="1" dirty="0" smtClean="0">
                <a:solidFill>
                  <a:schemeClr val="accent1"/>
                </a:solidFill>
              </a:rPr>
              <a:t>PREVENTIVNI UČINCI OHK</a:t>
            </a:r>
            <a:endParaRPr lang="hr-HR" sz="3200" b="1" dirty="0">
              <a:solidFill>
                <a:schemeClr val="accent1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2625" y="1989138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bg1"/>
                </a:solidFill>
              </a:rPr>
              <a:t>-10%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474788" y="4365625"/>
            <a:ext cx="1444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474788" y="5230813"/>
            <a:ext cx="1444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474788" y="4797425"/>
            <a:ext cx="1444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474788" y="5662613"/>
            <a:ext cx="1444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474788" y="3933825"/>
            <a:ext cx="1444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474788" y="3502025"/>
            <a:ext cx="1444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474788" y="3070225"/>
            <a:ext cx="1444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474788" y="2638425"/>
            <a:ext cx="1444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474788" y="1773238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1546225" y="908050"/>
            <a:ext cx="1588" cy="525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835150" y="1628775"/>
            <a:ext cx="649288" cy="4248150"/>
          </a:xfrm>
          <a:prstGeom prst="rect">
            <a:avLst/>
          </a:prstGeom>
          <a:gradFill rotWithShape="1"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1835150" y="5518150"/>
            <a:ext cx="649288" cy="6477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33CCCC"/>
                </a:solidFill>
              </a:rPr>
              <a:t>-95%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843213" y="1628775"/>
            <a:ext cx="649287" cy="3168650"/>
          </a:xfrm>
          <a:prstGeom prst="rect">
            <a:avLst/>
          </a:prstGeom>
          <a:gradFill rotWithShape="1"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843213" y="4581525"/>
            <a:ext cx="649287" cy="6477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33CCCC"/>
                </a:solidFill>
              </a:rPr>
              <a:t>-70%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851275" y="1628775"/>
            <a:ext cx="649288" cy="1871663"/>
          </a:xfrm>
          <a:prstGeom prst="rect">
            <a:avLst/>
          </a:prstGeom>
          <a:gradFill rotWithShape="1"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851275" y="3284538"/>
            <a:ext cx="649288" cy="6477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33CCCC"/>
                </a:solidFill>
              </a:rPr>
              <a:t>-40%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4859338" y="1628775"/>
            <a:ext cx="649287" cy="2305050"/>
          </a:xfrm>
          <a:prstGeom prst="rect">
            <a:avLst/>
          </a:prstGeom>
          <a:gradFill rotWithShape="1"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4859338" y="3716338"/>
            <a:ext cx="649287" cy="6477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33CCCC"/>
                </a:solidFill>
              </a:rPr>
              <a:t>-50%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6010275" y="1628775"/>
            <a:ext cx="649288" cy="2663825"/>
          </a:xfrm>
          <a:prstGeom prst="rect">
            <a:avLst/>
          </a:prstGeom>
          <a:gradFill rotWithShape="1">
            <a:gsLst>
              <a:gs pos="0">
                <a:srgbClr val="185E5E"/>
              </a:gs>
              <a:gs pos="50000">
                <a:srgbClr val="33CCCC"/>
              </a:gs>
              <a:gs pos="100000">
                <a:srgbClr val="185E5E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5795963" y="4076700"/>
            <a:ext cx="1082675" cy="6477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33CCCC"/>
                </a:solidFill>
              </a:rPr>
              <a:t>-40/60%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154738" y="6165850"/>
            <a:ext cx="331311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chemeClr val="bg1"/>
                </a:solidFill>
              </a:rPr>
              <a:t>Stampfer / Mertz, 2006.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hr-HR">
                <a:solidFill>
                  <a:schemeClr val="bg1"/>
                </a:solidFill>
              </a:rPr>
              <a:t>Šimunić i sur., 2008.</a:t>
            </a:r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1547813" y="1628775"/>
            <a:ext cx="54006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1476375" y="2205038"/>
            <a:ext cx="1444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684213" y="2455863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bg1"/>
                </a:solidFill>
              </a:rPr>
              <a:t>-20%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84213" y="2852738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bg1"/>
                </a:solidFill>
              </a:rPr>
              <a:t>-30%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684213" y="3319463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bg1"/>
                </a:solidFill>
              </a:rPr>
              <a:t>-40%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684213" y="3752850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bg1"/>
                </a:solidFill>
              </a:rPr>
              <a:t>-50%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684213" y="4184650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bg1"/>
                </a:solidFill>
              </a:rPr>
              <a:t>-60%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82625" y="4616450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bg1"/>
                </a:solidFill>
              </a:rPr>
              <a:t>-70%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684213" y="5048250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bg1"/>
                </a:solidFill>
              </a:rPr>
              <a:t>-80%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684213" y="5480050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b="1">
                <a:solidFill>
                  <a:schemeClr val="bg1"/>
                </a:solidFill>
              </a:rPr>
              <a:t>-90%</a:t>
            </a:r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755650" y="6092825"/>
            <a:ext cx="6477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800" b="1"/>
              <a:t>-%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1692275" y="1052513"/>
            <a:ext cx="10080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 dirty="0" err="1">
                <a:solidFill>
                  <a:srgbClr val="33CCCC"/>
                </a:solidFill>
              </a:rPr>
              <a:t>Grav</a:t>
            </a:r>
            <a:r>
              <a:rPr lang="hr-HR" b="1" dirty="0">
                <a:solidFill>
                  <a:srgbClr val="33CCCC"/>
                </a:solidFill>
              </a:rPr>
              <a:t>.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 dirty="0">
                <a:solidFill>
                  <a:srgbClr val="33CCCC"/>
                </a:solidFill>
              </a:rPr>
              <a:t>E U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2700338" y="1052513"/>
            <a:ext cx="10080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>
                <a:solidFill>
                  <a:srgbClr val="33CCCC"/>
                </a:solidFill>
              </a:rPr>
              <a:t>ciste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>
                <a:solidFill>
                  <a:srgbClr val="33CCCC"/>
                </a:solidFill>
              </a:rPr>
              <a:t>jajnika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3563938" y="1052513"/>
            <a:ext cx="12239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>
                <a:solidFill>
                  <a:srgbClr val="33CCCC"/>
                </a:solidFill>
              </a:rPr>
              <a:t>benigne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>
                <a:solidFill>
                  <a:srgbClr val="33CCCC"/>
                </a:solidFill>
              </a:rPr>
              <a:t>b. dojke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4643438" y="1111250"/>
            <a:ext cx="10080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r-HR" b="1">
                <a:solidFill>
                  <a:srgbClr val="33CCCC"/>
                </a:solidFill>
              </a:rPr>
              <a:t>P I D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5795963" y="1052513"/>
            <a:ext cx="12239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>
                <a:solidFill>
                  <a:srgbClr val="33CCCC"/>
                </a:solidFill>
              </a:rPr>
              <a:t>Rak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>
                <a:solidFill>
                  <a:srgbClr val="33CCCC"/>
                </a:solidFill>
              </a:rPr>
              <a:t>E, J, Col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6732588" y="1052513"/>
            <a:ext cx="19431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>
                <a:solidFill>
                  <a:srgbClr val="FFFF00"/>
                </a:solidFill>
              </a:rPr>
              <a:t>Bazalna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r-HR" b="1">
                <a:solidFill>
                  <a:srgbClr val="FFFF00"/>
                </a:solidFill>
              </a:rPr>
              <a:t>učestalost</a:t>
            </a:r>
          </a:p>
        </p:txBody>
      </p:sp>
      <p:sp>
        <p:nvSpPr>
          <p:cNvPr id="86059" name="Rectangle 43"/>
          <p:cNvSpPr>
            <a:spLocks noChangeArrowheads="1"/>
          </p:cNvSpPr>
          <p:nvPr/>
        </p:nvSpPr>
        <p:spPr bwMode="auto">
          <a:xfrm>
            <a:off x="2411760" y="6092825"/>
            <a:ext cx="6480720" cy="576263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hr-H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Prevencija - reduciran rizik</a:t>
            </a:r>
            <a:endParaRPr lang="hr-H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99" name="Picture 57" descr="ANd9GcTKpaP-DOmScTYgXkw6vBdd5aF5WSlkJvhai_DWlFmgPxfU30FnTkRPCo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00" y="980728"/>
            <a:ext cx="13920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>TERAPIJSKI UČINCI OHK -</a:t>
            </a:r>
            <a:r>
              <a:rPr lang="hr-HR" sz="3600" dirty="0" smtClean="0"/>
              <a:t> u 20% korisnica prepisuje se kao LIJEK</a:t>
            </a:r>
            <a:br>
              <a:rPr lang="hr-HR" sz="3600" dirty="0" smtClean="0"/>
            </a:br>
            <a:r>
              <a:rPr lang="hr-HR" sz="3600" dirty="0" smtClean="0">
                <a:solidFill>
                  <a:srgbClr val="FF3399"/>
                </a:solidFill>
              </a:rPr>
              <a:t>INDIKACIJE</a:t>
            </a: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16833"/>
          <a:ext cx="8219256" cy="440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Primjena HK u posebnim stanjima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pPr lvl="1"/>
            <a:r>
              <a:rPr lang="hr-HR" dirty="0" smtClean="0"/>
              <a:t>Debljina 20-30% u svijetu </a:t>
            </a:r>
          </a:p>
          <a:p>
            <a:pPr lvl="1"/>
            <a:r>
              <a:rPr lang="hr-HR" dirty="0" smtClean="0"/>
              <a:t>Endometrioza 10-15%  </a:t>
            </a:r>
          </a:p>
          <a:p>
            <a:pPr lvl="1"/>
            <a:r>
              <a:rPr lang="hr-HR" dirty="0" smtClean="0"/>
              <a:t>Miomi 30%</a:t>
            </a:r>
          </a:p>
          <a:p>
            <a:pPr lvl="1"/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1029" name="Picture 5" descr="D:\Users\korisnik\Pictures\endometri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93096"/>
            <a:ext cx="3129538" cy="2283717"/>
          </a:xfrm>
          <a:prstGeom prst="rect">
            <a:avLst/>
          </a:prstGeom>
          <a:noFill/>
        </p:spPr>
      </p:pic>
      <p:pic>
        <p:nvPicPr>
          <p:cNvPr id="1031" name="Picture 7" descr="https://encrypted-tbn2.gstatic.com/images?q=tbn:ANd9GcTN5CKiKjmSJRj4qf6iEhzzLguN1etHderTtMQYzHui1XzwOK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916832"/>
            <a:ext cx="2952328" cy="1976814"/>
          </a:xfrm>
          <a:prstGeom prst="rect">
            <a:avLst/>
          </a:prstGeom>
          <a:noFill/>
        </p:spPr>
      </p:pic>
      <p:pic>
        <p:nvPicPr>
          <p:cNvPr id="1037" name="Picture 13" descr="https://www.mdguidelines.com/images/Illustrations/fibroid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907718"/>
            <a:ext cx="3240360" cy="263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 smtClean="0"/>
              <a:t>Klasifikacija tjelesne težine ( NIH i WHO)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55576" y="1916832"/>
            <a:ext cx="51125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Pothranjeno BMI&lt; 18,5 kg/m</a:t>
            </a:r>
            <a:r>
              <a:rPr lang="hr-HR" baseline="30000" dirty="0" smtClean="0"/>
              <a:t>2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755576" y="4653136"/>
            <a:ext cx="51845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Debljina II stupanj BMI=35 do 39,9 kg/m</a:t>
            </a:r>
            <a:r>
              <a:rPr lang="hr-HR" baseline="30000" dirty="0" smtClean="0"/>
              <a:t>2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755576" y="4005064"/>
            <a:ext cx="51845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Debljina I stupanj BMI=30 do 34,9 kg/m</a:t>
            </a:r>
            <a:r>
              <a:rPr lang="hr-HR" baseline="30000" dirty="0" smtClean="0"/>
              <a:t>2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755576" y="3356992"/>
            <a:ext cx="51845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Prekomjerna tjelesna težina BMI≥25 do 29,9 kg/m</a:t>
            </a:r>
            <a:r>
              <a:rPr lang="hr-HR" baseline="30000" dirty="0" smtClean="0"/>
              <a:t>2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755576" y="2636912"/>
            <a:ext cx="51845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Normalna tjelesna težina BMI≥18,5 do 24,9 kg/m</a:t>
            </a:r>
            <a:r>
              <a:rPr lang="hr-HR" baseline="30000" dirty="0" smtClean="0"/>
              <a:t>2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755576" y="5301208"/>
            <a:ext cx="64087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Debljina III stupanj (ekstremna debljina) BMI≥40 kg/m</a:t>
            </a:r>
            <a:r>
              <a:rPr lang="hr-HR" baseline="30000" dirty="0" smtClean="0"/>
              <a:t>2 </a:t>
            </a:r>
            <a:r>
              <a:rPr lang="hr-HR" dirty="0" smtClean="0"/>
              <a:t> 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r-HR" sz="3200" b="1" dirty="0">
                <a:solidFill>
                  <a:schemeClr val="accent1"/>
                </a:solidFill>
              </a:rPr>
              <a:t>Hormonska kontracepcija- KOK: </a:t>
            </a:r>
            <a:r>
              <a:rPr lang="hr-HR" sz="3200" b="1" dirty="0">
                <a:solidFill>
                  <a:srgbClr val="FFFF66"/>
                </a:solidFill>
              </a:rPr>
              <a:t>rizici uz 								debljinu</a:t>
            </a:r>
            <a:endParaRPr lang="hr-HR" sz="3200" b="1" dirty="0">
              <a:solidFill>
                <a:srgbClr val="FFFF66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43011" name="Rectangle 3" descr="Large confetti"/>
          <p:cNvSpPr>
            <a:spLocks noChangeArrowheads="1"/>
          </p:cNvSpPr>
          <p:nvPr/>
        </p:nvSpPr>
        <p:spPr bwMode="auto">
          <a:xfrm>
            <a:off x="468313" y="1268413"/>
            <a:ext cx="3529012" cy="720725"/>
          </a:xfrm>
          <a:prstGeom prst="rect">
            <a:avLst/>
          </a:prstGeom>
          <a:pattFill prst="lgConfetti">
            <a:fgClr>
              <a:srgbClr val="003300"/>
            </a:fgClr>
            <a:bgClr>
              <a:schemeClr val="tx1"/>
            </a:bgClr>
          </a:pattFill>
          <a:ln w="9525">
            <a:solidFill>
              <a:srgbClr val="00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hr-H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Normalan BMI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00113" y="1989138"/>
            <a:ext cx="7056437" cy="1062037"/>
          </a:xfrm>
          <a:prstGeom prst="rect">
            <a:avLst/>
          </a:prstGeom>
          <a:solidFill>
            <a:srgbClr val="FF66FF"/>
          </a:solidFill>
          <a:ln w="57150" cmpd="thickThin">
            <a:solidFill>
              <a:srgbClr val="00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r-HR" sz="2400" b="1" dirty="0">
                <a:solidFill>
                  <a:srgbClr val="CCFFCC"/>
                </a:solidFill>
              </a:rPr>
              <a:t> ne povisuje rizike za </a:t>
            </a:r>
            <a:r>
              <a:rPr lang="hr-HR" sz="2400" b="1" dirty="0" err="1">
                <a:solidFill>
                  <a:srgbClr val="CCFFCC"/>
                </a:solidFill>
              </a:rPr>
              <a:t>intoleranciju</a:t>
            </a:r>
            <a:r>
              <a:rPr lang="hr-HR" sz="2400" b="1" dirty="0">
                <a:solidFill>
                  <a:srgbClr val="CCFFCC"/>
                </a:solidFill>
              </a:rPr>
              <a:t> glukoze, IR</a:t>
            </a:r>
          </a:p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9999"/>
                </a:solidFill>
              </a:rPr>
              <a:t>  </a:t>
            </a:r>
            <a:r>
              <a:rPr lang="hr-HR" sz="2400" b="1" dirty="0">
                <a:solidFill>
                  <a:srgbClr val="CCFFCC"/>
                </a:solidFill>
              </a:rPr>
              <a:t>tip II DM</a:t>
            </a:r>
          </a:p>
        </p:txBody>
      </p:sp>
      <p:sp>
        <p:nvSpPr>
          <p:cNvPr id="43013" name="Rectangle 5" descr="Large confetti"/>
          <p:cNvSpPr>
            <a:spLocks noChangeArrowheads="1"/>
          </p:cNvSpPr>
          <p:nvPr/>
        </p:nvSpPr>
        <p:spPr bwMode="auto">
          <a:xfrm>
            <a:off x="395288" y="3284538"/>
            <a:ext cx="7921625" cy="720725"/>
          </a:xfrm>
          <a:prstGeom prst="rect">
            <a:avLst/>
          </a:prstGeom>
          <a:pattFill prst="lgConfetti">
            <a:fgClr>
              <a:srgbClr val="003366"/>
            </a:fgClr>
            <a:bgClr>
              <a:schemeClr val="tx1"/>
            </a:bgClr>
          </a:patt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hr-HR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Nenormalan BMI – tjelesna težina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00113" y="4005263"/>
            <a:ext cx="8243887" cy="2522537"/>
          </a:xfrm>
          <a:prstGeom prst="rect">
            <a:avLst/>
          </a:prstGeom>
          <a:solidFill>
            <a:srgbClr val="FF66FF"/>
          </a:solidFill>
          <a:ln w="57150" cmpd="thickThin">
            <a:solidFill>
              <a:srgbClr val="CCE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r-HR" sz="2400" b="1" dirty="0">
                <a:solidFill>
                  <a:srgbClr val="CCECFF"/>
                </a:solidFill>
              </a:rPr>
              <a:t> &gt; 70,5 kg </a:t>
            </a:r>
            <a:r>
              <a:rPr lang="hr-HR" sz="2400" b="1" dirty="0">
                <a:solidFill>
                  <a:srgbClr val="CCECFF"/>
                </a:solidFill>
                <a:cs typeface="Arial" charset="0"/>
              </a:rPr>
              <a:t>→ rizik kontracepcijske greške RR 1,6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hr-HR" sz="2400" b="1" dirty="0">
                <a:solidFill>
                  <a:srgbClr val="CCECFF"/>
                </a:solidFill>
                <a:cs typeface="Arial" charset="0"/>
              </a:rPr>
              <a:t> &gt; 90 kg → rizik greške RR 2,4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hr-HR" sz="2400" b="1" dirty="0">
                <a:solidFill>
                  <a:srgbClr val="CCECFF"/>
                </a:solidFill>
                <a:cs typeface="Arial" charset="0"/>
              </a:rPr>
              <a:t> BMI &gt; 30 kg/m</a:t>
            </a:r>
            <a:r>
              <a:rPr lang="hr-HR" sz="2400" b="1" baseline="30000" dirty="0">
                <a:solidFill>
                  <a:srgbClr val="CCECFF"/>
                </a:solidFill>
                <a:cs typeface="Arial" charset="0"/>
              </a:rPr>
              <a:t>2</a:t>
            </a:r>
            <a:r>
              <a:rPr lang="hr-HR" sz="2400" b="1" dirty="0">
                <a:solidFill>
                  <a:srgbClr val="CCECFF"/>
                </a:solidFill>
                <a:cs typeface="Arial" charset="0"/>
              </a:rPr>
              <a:t> → WHO 2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hr-HR" sz="2400" b="1" dirty="0">
                <a:solidFill>
                  <a:srgbClr val="CCECFF"/>
                </a:solidFill>
                <a:cs typeface="Arial" charset="0"/>
              </a:rPr>
              <a:t> BMI &gt; 35 kg/m</a:t>
            </a:r>
            <a:r>
              <a:rPr lang="hr-HR" sz="2400" b="1" baseline="30000" dirty="0">
                <a:solidFill>
                  <a:srgbClr val="CCECFF"/>
                </a:solidFill>
                <a:cs typeface="Arial" charset="0"/>
              </a:rPr>
              <a:t>2</a:t>
            </a:r>
            <a:r>
              <a:rPr lang="hr-HR" sz="2400" b="1" dirty="0">
                <a:solidFill>
                  <a:srgbClr val="CCECFF"/>
                </a:solidFill>
                <a:cs typeface="Arial" charset="0"/>
              </a:rPr>
              <a:t> → WHO 3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hr-HR" sz="2400" b="1" dirty="0">
                <a:solidFill>
                  <a:srgbClr val="CCECFF"/>
                </a:solidFill>
                <a:cs typeface="Arial" charset="0"/>
              </a:rPr>
              <a:t> BMI &gt; 39 kg/m</a:t>
            </a:r>
            <a:r>
              <a:rPr lang="hr-HR" sz="2400" b="1" baseline="30000" dirty="0">
                <a:solidFill>
                  <a:srgbClr val="CCECFF"/>
                </a:solidFill>
                <a:cs typeface="Arial" charset="0"/>
              </a:rPr>
              <a:t>2</a:t>
            </a:r>
            <a:r>
              <a:rPr lang="hr-HR" sz="2400" b="1" dirty="0">
                <a:solidFill>
                  <a:srgbClr val="CCECFF"/>
                </a:solidFill>
                <a:cs typeface="Arial" charset="0"/>
              </a:rPr>
              <a:t> → WHO 4</a:t>
            </a:r>
            <a:endParaRPr lang="hr-HR" sz="1600" b="1" dirty="0">
              <a:solidFill>
                <a:srgbClr val="CCECFF"/>
              </a:solidFill>
              <a:cs typeface="Arial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hr-HR" sz="2400" b="1" dirty="0">
                <a:solidFill>
                  <a:srgbClr val="CCECFF"/>
                </a:solidFill>
                <a:cs typeface="Arial" charset="0"/>
              </a:rPr>
              <a:t> POP </a:t>
            </a:r>
            <a:r>
              <a:rPr lang="hr-HR" sz="2400" b="1" dirty="0">
                <a:solidFill>
                  <a:srgbClr val="CCECFF"/>
                </a:solidFill>
                <a:cs typeface="Arial" charset="0"/>
                <a:sym typeface="Symbol" pitchFamily="18" charset="2"/>
              </a:rPr>
              <a:t> ne povisuje rizike u debelih</a:t>
            </a:r>
            <a:endParaRPr lang="hr-HR" sz="1600" b="1" dirty="0">
              <a:solidFill>
                <a:srgbClr val="CCECFF"/>
              </a:solidFill>
              <a:cs typeface="Arial" charset="0"/>
            </a:endParaRPr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900113" y="4868863"/>
            <a:ext cx="82438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900113" y="6092825"/>
            <a:ext cx="82438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3801" name="Oval 10"/>
          <p:cNvSpPr>
            <a:spLocks noChangeArrowheads="1"/>
          </p:cNvSpPr>
          <p:nvPr/>
        </p:nvSpPr>
        <p:spPr bwMode="auto">
          <a:xfrm>
            <a:off x="6084888" y="2565400"/>
            <a:ext cx="1582737" cy="431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b="1">
                <a:solidFill>
                  <a:srgbClr val="CCFFCC"/>
                </a:solidFill>
              </a:rPr>
              <a:t>WHO 1</a:t>
            </a:r>
          </a:p>
        </p:txBody>
      </p:sp>
      <p:pic>
        <p:nvPicPr>
          <p:cNvPr id="33802" name="Picture 11" descr="Pogledaj sliku u punoj veličin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1125538"/>
            <a:ext cx="104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8027988" y="3284538"/>
            <a:ext cx="1116012" cy="720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hr-HR" sz="2400" b="1"/>
              <a:t>20%</a:t>
            </a:r>
          </a:p>
          <a:p>
            <a:pPr algn="ctr">
              <a:lnSpc>
                <a:spcPct val="80000"/>
              </a:lnSpc>
            </a:pPr>
            <a:r>
              <a:rPr lang="hr-HR" sz="2400" b="1"/>
              <a:t>HK</a:t>
            </a:r>
            <a:endParaRPr lang="en-US" sz="2400" b="1"/>
          </a:p>
        </p:txBody>
      </p:sp>
      <p:sp>
        <p:nvSpPr>
          <p:cNvPr id="33805" name="AutoShape 14"/>
          <p:cNvSpPr>
            <a:spLocks noChangeArrowheads="1"/>
          </p:cNvSpPr>
          <p:nvPr/>
        </p:nvSpPr>
        <p:spPr bwMode="auto">
          <a:xfrm>
            <a:off x="4932363" y="5084763"/>
            <a:ext cx="792162" cy="792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5867400" y="4941888"/>
            <a:ext cx="3276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accent1"/>
                </a:solidFill>
              </a:rPr>
              <a:t>Metabolički rizici</a:t>
            </a:r>
          </a:p>
          <a:p>
            <a:pPr>
              <a:spcBef>
                <a:spcPct val="50000"/>
              </a:spcBef>
            </a:pPr>
            <a:r>
              <a:rPr lang="hr-HR" sz="2400" b="1">
                <a:solidFill>
                  <a:schemeClr val="accent1"/>
                </a:solidFill>
              </a:rPr>
              <a:t>IR / VTE / KVB / DM</a:t>
            </a:r>
            <a:endParaRPr lang="en-US" sz="2400" b="1">
              <a:solidFill>
                <a:schemeClr val="accent1"/>
              </a:solidFill>
            </a:endParaRPr>
          </a:p>
        </p:txBody>
      </p:sp>
      <p:pic>
        <p:nvPicPr>
          <p:cNvPr id="33807" name="Picture 17" descr="ANd9GcRAAqI23fwsOaqI-MYQIgLdl3oAqFwPBvH3GWkX3KiYJQc4A8qtpSup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89138"/>
            <a:ext cx="8429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23" descr="ANd9GcSji4VJ3PM3HtizD5AwXzYwpmTOdJBfCczRtSaVZX053Th5X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5263"/>
            <a:ext cx="9001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3583</TotalTime>
  <Words>3563</Words>
  <Application>Microsoft Office PowerPoint</Application>
  <PresentationFormat>On-screen Show (4:3)</PresentationFormat>
  <Paragraphs>485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Photo Editor Photo</vt:lpstr>
      <vt:lpstr>Hormonska kontracepcija (HK) u posebnim stanjima- debljina, endometrioza, miom</vt:lpstr>
      <vt:lpstr>Slide 2</vt:lpstr>
      <vt:lpstr>Slide 3</vt:lpstr>
      <vt:lpstr>WHO  KONTRAINDIKACIJE ZA PRIMJENU OHK   </vt:lpstr>
      <vt:lpstr>Slide 5</vt:lpstr>
      <vt:lpstr>TERAPIJSKI UČINCI OHK - u 20% korisnica prepisuje se kao LIJEK INDIKACIJE </vt:lpstr>
      <vt:lpstr>Primjena HK u posebnim stanjima</vt:lpstr>
      <vt:lpstr>      Klasifikacija tjelesne težine ( NIH i WHO)</vt:lpstr>
      <vt:lpstr>Slide 9</vt:lpstr>
      <vt:lpstr>KAKO DEBLJINA MOŽE SMANJITI UČINKOVITOST HORMONSKE KONTRACEPCIJE (HK)  ?</vt:lpstr>
      <vt:lpstr>UČINKOVITE METODE HK U DEBELIH ŽENA</vt:lpstr>
      <vt:lpstr>ENDOMETRIOZA I HK</vt:lpstr>
      <vt:lpstr>Slide 13</vt:lpstr>
      <vt:lpstr>Mogućnosti liječenja endometrioze</vt:lpstr>
      <vt:lpstr>HK  I MIOMI</vt:lpstr>
      <vt:lpstr>HK  I MIOMI</vt:lpstr>
      <vt:lpstr>LIJEČENJE MIOMA</vt:lpstr>
      <vt:lpstr>HORMONSKA KONTRACEPCIJA (HK)  I MIOMI</vt:lpstr>
      <vt:lpstr>HK  I MIOMI</vt:lpstr>
      <vt:lpstr>HK  I MIOMI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OHK U različitim stanjima debljina, miomi i endometrioza</dc:title>
  <dc:creator>korisnik</dc:creator>
  <cp:lastModifiedBy>korisnik</cp:lastModifiedBy>
  <cp:revision>339</cp:revision>
  <dcterms:created xsi:type="dcterms:W3CDTF">2014-04-19T17:00:16Z</dcterms:created>
  <dcterms:modified xsi:type="dcterms:W3CDTF">2014-05-15T18:13:43Z</dcterms:modified>
</cp:coreProperties>
</file>